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9" r:id="rId3"/>
    <p:sldId id="278" r:id="rId4"/>
    <p:sldId id="258" r:id="rId5"/>
    <p:sldId id="286" r:id="rId6"/>
    <p:sldId id="283" r:id="rId7"/>
    <p:sldId id="284" r:id="rId8"/>
    <p:sldId id="285" r:id="rId9"/>
    <p:sldId id="260" r:id="rId10"/>
    <p:sldId id="281" r:id="rId11"/>
    <p:sldId id="280" r:id="rId12"/>
    <p:sldId id="262" r:id="rId13"/>
    <p:sldId id="265" r:id="rId14"/>
    <p:sldId id="264" r:id="rId15"/>
    <p:sldId id="263" r:id="rId16"/>
    <p:sldId id="268" r:id="rId17"/>
    <p:sldId id="272" r:id="rId18"/>
    <p:sldId id="274" r:id="rId19"/>
    <p:sldId id="275" r:id="rId20"/>
    <p:sldId id="271" r:id="rId21"/>
    <p:sldId id="270" r:id="rId22"/>
    <p:sldId id="276" r:id="rId23"/>
    <p:sldId id="287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10" autoAdjust="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64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C4372-EE24-4047-95A8-67FFD7AA258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BF1228-5699-441A-A115-60FD19B92114}">
      <dgm:prSet phldrT="[Текст]"/>
      <dgm:spPr/>
      <dgm:t>
        <a:bodyPr/>
        <a:lstStyle/>
        <a:p>
          <a:r>
            <a:rPr lang="ru-RU" b="1" dirty="0" smtClean="0"/>
            <a:t>Учредитель</a:t>
          </a:r>
          <a:endParaRPr lang="ru-RU" b="1" dirty="0"/>
        </a:p>
      </dgm:t>
    </dgm:pt>
    <dgm:pt modelId="{7376669B-3F72-437C-8173-89852FBF0715}" type="parTrans" cxnId="{2B83CB6C-0780-4855-865D-01EE726FC646}">
      <dgm:prSet/>
      <dgm:spPr/>
      <dgm:t>
        <a:bodyPr/>
        <a:lstStyle/>
        <a:p>
          <a:endParaRPr lang="ru-RU"/>
        </a:p>
      </dgm:t>
    </dgm:pt>
    <dgm:pt modelId="{251EFE40-7AEB-4712-8627-2E54CAFD5254}" type="sibTrans" cxnId="{2B83CB6C-0780-4855-865D-01EE726FC646}">
      <dgm:prSet/>
      <dgm:spPr/>
      <dgm:t>
        <a:bodyPr/>
        <a:lstStyle/>
        <a:p>
          <a:endParaRPr lang="ru-RU"/>
        </a:p>
      </dgm:t>
    </dgm:pt>
    <dgm:pt modelId="{92D412C6-5CAD-4F96-AD63-40DCA183AD91}">
      <dgm:prSet phldrT="[Текст]"/>
      <dgm:spPr/>
      <dgm:t>
        <a:bodyPr/>
        <a:lstStyle/>
        <a:p>
          <a:r>
            <a:rPr lang="ru-RU" b="1" dirty="0" smtClean="0"/>
            <a:t>Снабженец (1)</a:t>
          </a:r>
          <a:endParaRPr lang="ru-RU" b="1" dirty="0"/>
        </a:p>
      </dgm:t>
    </dgm:pt>
    <dgm:pt modelId="{57FFA828-95D3-4D14-A980-D32262C69AB8}" type="parTrans" cxnId="{F1F585E7-CF09-4724-9DD3-82479E4C8B84}">
      <dgm:prSet/>
      <dgm:spPr/>
      <dgm:t>
        <a:bodyPr/>
        <a:lstStyle/>
        <a:p>
          <a:endParaRPr lang="ru-RU"/>
        </a:p>
      </dgm:t>
    </dgm:pt>
    <dgm:pt modelId="{C0150282-355D-484B-9562-EB30D8138716}" type="sibTrans" cxnId="{F1F585E7-CF09-4724-9DD3-82479E4C8B84}">
      <dgm:prSet/>
      <dgm:spPr/>
      <dgm:t>
        <a:bodyPr/>
        <a:lstStyle/>
        <a:p>
          <a:endParaRPr lang="ru-RU"/>
        </a:p>
      </dgm:t>
    </dgm:pt>
    <dgm:pt modelId="{4ED275F5-C88E-4687-B926-9AF0AA09ACC2}">
      <dgm:prSet phldrT="[Текст]" custT="1"/>
      <dgm:spPr/>
      <dgm:t>
        <a:bodyPr/>
        <a:lstStyle/>
        <a:p>
          <a:r>
            <a:rPr lang="ru-RU" sz="1100" b="1" dirty="0" smtClean="0"/>
            <a:t>Цех по выращиванию и переработке рыб (9):  </a:t>
          </a:r>
          <a:r>
            <a:rPr lang="ru-RU" sz="1100" dirty="0" smtClean="0"/>
            <a:t>Главный рыббвод (1), оператор УЗВ (3), рабочие (2),  Водитель-экспедитор (1), Охрана (2)</a:t>
          </a:r>
          <a:endParaRPr lang="ru-RU" sz="1100" dirty="0"/>
        </a:p>
      </dgm:t>
    </dgm:pt>
    <dgm:pt modelId="{1BA39A7F-6FD8-449E-A734-0E70A3A13B5D}" type="parTrans" cxnId="{59A16ED8-131E-4F02-8CA7-DE040DCD65B6}">
      <dgm:prSet/>
      <dgm:spPr/>
      <dgm:t>
        <a:bodyPr/>
        <a:lstStyle/>
        <a:p>
          <a:endParaRPr lang="ru-RU"/>
        </a:p>
      </dgm:t>
    </dgm:pt>
    <dgm:pt modelId="{DF348614-6935-4E55-8491-928DC7CC3832}" type="sibTrans" cxnId="{59A16ED8-131E-4F02-8CA7-DE040DCD65B6}">
      <dgm:prSet/>
      <dgm:spPr/>
      <dgm:t>
        <a:bodyPr/>
        <a:lstStyle/>
        <a:p>
          <a:endParaRPr lang="ru-RU"/>
        </a:p>
      </dgm:t>
    </dgm:pt>
    <dgm:pt modelId="{850BFD87-ABFC-416B-AD40-3FCAEB4933D9}">
      <dgm:prSet phldrT="[Текст]"/>
      <dgm:spPr/>
      <dgm:t>
        <a:bodyPr/>
        <a:lstStyle/>
        <a:p>
          <a:r>
            <a:rPr lang="ru-RU" b="1" dirty="0" smtClean="0"/>
            <a:t>Директор (1)</a:t>
          </a:r>
          <a:endParaRPr lang="ru-RU" b="1" dirty="0"/>
        </a:p>
      </dgm:t>
    </dgm:pt>
    <dgm:pt modelId="{9514D876-2BC0-4350-BB11-C0C0D986D2AC}" type="parTrans" cxnId="{0EE2C904-85A6-4682-BE22-004B86501057}">
      <dgm:prSet/>
      <dgm:spPr/>
      <dgm:t>
        <a:bodyPr/>
        <a:lstStyle/>
        <a:p>
          <a:endParaRPr lang="ru-RU"/>
        </a:p>
      </dgm:t>
    </dgm:pt>
    <dgm:pt modelId="{ADE675D4-7A52-4401-B2AD-82CE6A1D06FD}" type="sibTrans" cxnId="{0EE2C904-85A6-4682-BE22-004B86501057}">
      <dgm:prSet/>
      <dgm:spPr/>
      <dgm:t>
        <a:bodyPr/>
        <a:lstStyle/>
        <a:p>
          <a:endParaRPr lang="ru-RU"/>
        </a:p>
      </dgm:t>
    </dgm:pt>
    <dgm:pt modelId="{D5C767B8-51B0-4C62-AB72-A3648C47CED5}">
      <dgm:prSet phldrT="[Текст]"/>
      <dgm:spPr/>
      <dgm:t>
        <a:bodyPr/>
        <a:lstStyle/>
        <a:p>
          <a:r>
            <a:rPr lang="ru-RU" b="1" dirty="0" smtClean="0"/>
            <a:t>Бухгалтер (1)</a:t>
          </a:r>
          <a:endParaRPr lang="ru-RU" b="1" dirty="0"/>
        </a:p>
      </dgm:t>
    </dgm:pt>
    <dgm:pt modelId="{21022753-BE2B-46FA-A816-23E418DD3FE9}" type="parTrans" cxnId="{50F3F8BC-8A69-4343-869D-70A6EEDA22C4}">
      <dgm:prSet/>
      <dgm:spPr/>
      <dgm:t>
        <a:bodyPr/>
        <a:lstStyle/>
        <a:p>
          <a:endParaRPr lang="ru-RU"/>
        </a:p>
      </dgm:t>
    </dgm:pt>
    <dgm:pt modelId="{C3742AD5-7CF5-40B7-A0B3-8D8679B5DB3B}" type="sibTrans" cxnId="{50F3F8BC-8A69-4343-869D-70A6EEDA22C4}">
      <dgm:prSet/>
      <dgm:spPr/>
      <dgm:t>
        <a:bodyPr/>
        <a:lstStyle/>
        <a:p>
          <a:endParaRPr lang="ru-RU"/>
        </a:p>
      </dgm:t>
    </dgm:pt>
    <dgm:pt modelId="{CC949E5A-3629-4ED3-AE74-82EA872E5BF3}">
      <dgm:prSet phldrT="[Текст]" custT="1"/>
      <dgm:spPr/>
      <dgm:t>
        <a:bodyPr/>
        <a:lstStyle/>
        <a:p>
          <a:r>
            <a:rPr lang="ru-RU" sz="700" dirty="0" smtClean="0"/>
            <a:t> </a:t>
          </a:r>
          <a:r>
            <a:rPr lang="ru-RU" sz="1100" b="1" dirty="0" smtClean="0"/>
            <a:t>Теплица (3)</a:t>
          </a:r>
          <a:r>
            <a:rPr lang="ru-RU" sz="1100" dirty="0" smtClean="0"/>
            <a:t>: Агроном (1), Техник (1), Рабочий (1)</a:t>
          </a:r>
          <a:endParaRPr lang="ru-RU" sz="1100" dirty="0"/>
        </a:p>
      </dgm:t>
    </dgm:pt>
    <dgm:pt modelId="{2234DD36-5DB8-4AC0-8918-DC07526A4FB3}" type="parTrans" cxnId="{E417E033-F9B4-4A02-864A-E4A50F0771A5}">
      <dgm:prSet/>
      <dgm:spPr/>
      <dgm:t>
        <a:bodyPr/>
        <a:lstStyle/>
        <a:p>
          <a:endParaRPr lang="ru-RU"/>
        </a:p>
      </dgm:t>
    </dgm:pt>
    <dgm:pt modelId="{D3C05128-C7C6-4934-8617-353E2611E47A}" type="sibTrans" cxnId="{E417E033-F9B4-4A02-864A-E4A50F0771A5}">
      <dgm:prSet/>
      <dgm:spPr/>
      <dgm:t>
        <a:bodyPr/>
        <a:lstStyle/>
        <a:p>
          <a:endParaRPr lang="ru-RU"/>
        </a:p>
      </dgm:t>
    </dgm:pt>
    <dgm:pt modelId="{8C1F1963-AE62-4F7D-A0D4-4F7B13CA52E6}">
      <dgm:prSet phldrT="[Текст]"/>
      <dgm:spPr/>
      <dgm:t>
        <a:bodyPr/>
        <a:lstStyle/>
        <a:p>
          <a:r>
            <a:rPr lang="ru-RU" b="1" dirty="0" smtClean="0"/>
            <a:t>Мини ТЭЦ (2): </a:t>
          </a:r>
          <a:r>
            <a:rPr lang="ru-RU" dirty="0" smtClean="0"/>
            <a:t>Специалисты (2)</a:t>
          </a:r>
          <a:endParaRPr lang="ru-RU" dirty="0"/>
        </a:p>
      </dgm:t>
    </dgm:pt>
    <dgm:pt modelId="{07D6B83E-141D-4DDC-A81E-07D0552FE0C5}" type="parTrans" cxnId="{1A82348B-33EB-4954-A9D0-2A128B625D7D}">
      <dgm:prSet/>
      <dgm:spPr/>
      <dgm:t>
        <a:bodyPr/>
        <a:lstStyle/>
        <a:p>
          <a:endParaRPr lang="ru-RU"/>
        </a:p>
      </dgm:t>
    </dgm:pt>
    <dgm:pt modelId="{6DFEC0C2-004B-44DD-994E-8780DD4D213D}" type="sibTrans" cxnId="{1A82348B-33EB-4954-A9D0-2A128B625D7D}">
      <dgm:prSet/>
      <dgm:spPr/>
      <dgm:t>
        <a:bodyPr/>
        <a:lstStyle/>
        <a:p>
          <a:endParaRPr lang="ru-RU"/>
        </a:p>
      </dgm:t>
    </dgm:pt>
    <dgm:pt modelId="{0CA4FE83-CEBB-439D-8B48-23B0859C6F49}" type="pres">
      <dgm:prSet presAssocID="{1DFC4372-EE24-4047-95A8-67FFD7AA25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4772DE-2595-486B-B492-E6CF093E7094}" type="pres">
      <dgm:prSet presAssocID="{A7BF1228-5699-441A-A115-60FD19B92114}" presName="hierRoot1" presStyleCnt="0">
        <dgm:presLayoutVars>
          <dgm:hierBranch val="init"/>
        </dgm:presLayoutVars>
      </dgm:prSet>
      <dgm:spPr/>
    </dgm:pt>
    <dgm:pt modelId="{ED6DCA70-AC31-4EE4-AEDC-5328E36DECD0}" type="pres">
      <dgm:prSet presAssocID="{A7BF1228-5699-441A-A115-60FD19B92114}" presName="rootComposite1" presStyleCnt="0"/>
      <dgm:spPr/>
    </dgm:pt>
    <dgm:pt modelId="{B8E7914A-0F90-4FC3-8454-F07158936297}" type="pres">
      <dgm:prSet presAssocID="{A7BF1228-5699-441A-A115-60FD19B92114}" presName="rootText1" presStyleLbl="node0" presStyleIdx="0" presStyleCnt="2" custLinFactX="14781" custLinFactY="-3864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032E62-7A40-48E7-A301-C14EDBA003FA}" type="pres">
      <dgm:prSet presAssocID="{A7BF1228-5699-441A-A115-60FD19B921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26B3DD-F015-41FC-AC58-BDDB55BC6296}" type="pres">
      <dgm:prSet presAssocID="{A7BF1228-5699-441A-A115-60FD19B92114}" presName="hierChild2" presStyleCnt="0"/>
      <dgm:spPr/>
    </dgm:pt>
    <dgm:pt modelId="{98BA176E-7591-46E8-A5DD-B897E5790CED}" type="pres">
      <dgm:prSet presAssocID="{A7BF1228-5699-441A-A115-60FD19B92114}" presName="hierChild3" presStyleCnt="0"/>
      <dgm:spPr/>
    </dgm:pt>
    <dgm:pt modelId="{2EB0F681-31B9-4F92-ADF8-CAAF74EA87AB}" type="pres">
      <dgm:prSet presAssocID="{850BFD87-ABFC-416B-AD40-3FCAEB4933D9}" presName="hierRoot1" presStyleCnt="0">
        <dgm:presLayoutVars>
          <dgm:hierBranch val="init"/>
        </dgm:presLayoutVars>
      </dgm:prSet>
      <dgm:spPr/>
    </dgm:pt>
    <dgm:pt modelId="{90208938-B686-4FA6-ABF8-15220C3F089D}" type="pres">
      <dgm:prSet presAssocID="{850BFD87-ABFC-416B-AD40-3FCAEB4933D9}" presName="rootComposite1" presStyleCnt="0"/>
      <dgm:spPr/>
    </dgm:pt>
    <dgm:pt modelId="{314E95C6-337A-4ED0-BA35-684A0D6BAB63}" type="pres">
      <dgm:prSet presAssocID="{850BFD87-ABFC-416B-AD40-3FCAEB4933D9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E787A9-61B2-4A70-A16A-5878A938565D}" type="pres">
      <dgm:prSet presAssocID="{850BFD87-ABFC-416B-AD40-3FCAEB4933D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9798A72-AACA-4CCB-A7B9-EB65EC81E9E2}" type="pres">
      <dgm:prSet presAssocID="{850BFD87-ABFC-416B-AD40-3FCAEB4933D9}" presName="hierChild2" presStyleCnt="0"/>
      <dgm:spPr/>
    </dgm:pt>
    <dgm:pt modelId="{3AF8795A-ED1B-4CFC-92E2-EA73CD959AAD}" type="pres">
      <dgm:prSet presAssocID="{57FFA828-95D3-4D14-A980-D32262C69AB8}" presName="Name37" presStyleLbl="parChTrans1D2" presStyleIdx="0" presStyleCnt="5"/>
      <dgm:spPr/>
      <dgm:t>
        <a:bodyPr/>
        <a:lstStyle/>
        <a:p>
          <a:endParaRPr lang="ru-RU"/>
        </a:p>
      </dgm:t>
    </dgm:pt>
    <dgm:pt modelId="{CFBC4D73-B2E6-4B1B-81C6-31EF79CD49E3}" type="pres">
      <dgm:prSet presAssocID="{92D412C6-5CAD-4F96-AD63-40DCA183AD91}" presName="hierRoot2" presStyleCnt="0">
        <dgm:presLayoutVars>
          <dgm:hierBranch val="init"/>
        </dgm:presLayoutVars>
      </dgm:prSet>
      <dgm:spPr/>
    </dgm:pt>
    <dgm:pt modelId="{470AA9B3-DC20-4577-B837-4C6A200A2BA8}" type="pres">
      <dgm:prSet presAssocID="{92D412C6-5CAD-4F96-AD63-40DCA183AD91}" presName="rootComposite" presStyleCnt="0"/>
      <dgm:spPr/>
    </dgm:pt>
    <dgm:pt modelId="{45D5A8F3-B551-41E2-92DD-4D843438F06D}" type="pres">
      <dgm:prSet presAssocID="{92D412C6-5CAD-4F96-AD63-40DCA183AD9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2F0C76-BA41-498D-B559-0C23B89A62C4}" type="pres">
      <dgm:prSet presAssocID="{92D412C6-5CAD-4F96-AD63-40DCA183AD91}" presName="rootConnector" presStyleLbl="node2" presStyleIdx="0" presStyleCnt="5"/>
      <dgm:spPr/>
      <dgm:t>
        <a:bodyPr/>
        <a:lstStyle/>
        <a:p>
          <a:endParaRPr lang="ru-RU"/>
        </a:p>
      </dgm:t>
    </dgm:pt>
    <dgm:pt modelId="{E92F1C2B-CDF6-43E5-A654-8A5E107CD205}" type="pres">
      <dgm:prSet presAssocID="{92D412C6-5CAD-4F96-AD63-40DCA183AD91}" presName="hierChild4" presStyleCnt="0"/>
      <dgm:spPr/>
    </dgm:pt>
    <dgm:pt modelId="{6A7E2367-6A85-459C-B6A6-1D4040804B22}" type="pres">
      <dgm:prSet presAssocID="{92D412C6-5CAD-4F96-AD63-40DCA183AD91}" presName="hierChild5" presStyleCnt="0"/>
      <dgm:spPr/>
    </dgm:pt>
    <dgm:pt modelId="{0E4E3B4A-26E3-40D8-8836-F8C4BEFC53BA}" type="pres">
      <dgm:prSet presAssocID="{1BA39A7F-6FD8-449E-A734-0E70A3A13B5D}" presName="Name37" presStyleLbl="parChTrans1D2" presStyleIdx="1" presStyleCnt="5"/>
      <dgm:spPr/>
      <dgm:t>
        <a:bodyPr/>
        <a:lstStyle/>
        <a:p>
          <a:endParaRPr lang="ru-RU"/>
        </a:p>
      </dgm:t>
    </dgm:pt>
    <dgm:pt modelId="{12A87F42-6B17-4C38-91E6-5705900656C5}" type="pres">
      <dgm:prSet presAssocID="{4ED275F5-C88E-4687-B926-9AF0AA09ACC2}" presName="hierRoot2" presStyleCnt="0">
        <dgm:presLayoutVars>
          <dgm:hierBranch val="init"/>
        </dgm:presLayoutVars>
      </dgm:prSet>
      <dgm:spPr/>
    </dgm:pt>
    <dgm:pt modelId="{FEE19BD6-E0FF-49FE-80CE-DEF97C5BBA99}" type="pres">
      <dgm:prSet presAssocID="{4ED275F5-C88E-4687-B926-9AF0AA09ACC2}" presName="rootComposite" presStyleCnt="0"/>
      <dgm:spPr/>
    </dgm:pt>
    <dgm:pt modelId="{4F629B4B-B4A3-4384-A8E0-A0906CEB9475}" type="pres">
      <dgm:prSet presAssocID="{4ED275F5-C88E-4687-B926-9AF0AA09ACC2}" presName="rootText" presStyleLbl="node2" presStyleIdx="1" presStyleCnt="5" custScaleX="147082" custScaleY="199583" custLinFactY="67285" custLinFactNeighborX="-7615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87E06B-66A2-4AFE-B705-10CFD610D65E}" type="pres">
      <dgm:prSet presAssocID="{4ED275F5-C88E-4687-B926-9AF0AA09ACC2}" presName="rootConnector" presStyleLbl="node2" presStyleIdx="1" presStyleCnt="5"/>
      <dgm:spPr/>
      <dgm:t>
        <a:bodyPr/>
        <a:lstStyle/>
        <a:p>
          <a:endParaRPr lang="ru-RU"/>
        </a:p>
      </dgm:t>
    </dgm:pt>
    <dgm:pt modelId="{154637F7-E120-4245-9FBE-C952BF502B5F}" type="pres">
      <dgm:prSet presAssocID="{4ED275F5-C88E-4687-B926-9AF0AA09ACC2}" presName="hierChild4" presStyleCnt="0"/>
      <dgm:spPr/>
    </dgm:pt>
    <dgm:pt modelId="{A5C83B51-E467-4B1B-97BC-0895F0166E38}" type="pres">
      <dgm:prSet presAssocID="{4ED275F5-C88E-4687-B926-9AF0AA09ACC2}" presName="hierChild5" presStyleCnt="0"/>
      <dgm:spPr/>
    </dgm:pt>
    <dgm:pt modelId="{412A017C-DEB7-48B6-B87A-95C022C46EB3}" type="pres">
      <dgm:prSet presAssocID="{2234DD36-5DB8-4AC0-8918-DC07526A4FB3}" presName="Name37" presStyleLbl="parChTrans1D2" presStyleIdx="2" presStyleCnt="5"/>
      <dgm:spPr/>
      <dgm:t>
        <a:bodyPr/>
        <a:lstStyle/>
        <a:p>
          <a:endParaRPr lang="ru-RU"/>
        </a:p>
      </dgm:t>
    </dgm:pt>
    <dgm:pt modelId="{54752848-A5E6-4718-AF78-6158B7A5F8AE}" type="pres">
      <dgm:prSet presAssocID="{CC949E5A-3629-4ED3-AE74-82EA872E5BF3}" presName="hierRoot2" presStyleCnt="0">
        <dgm:presLayoutVars>
          <dgm:hierBranch val="init"/>
        </dgm:presLayoutVars>
      </dgm:prSet>
      <dgm:spPr/>
    </dgm:pt>
    <dgm:pt modelId="{79611569-6B3F-4B61-9700-06F0822AB642}" type="pres">
      <dgm:prSet presAssocID="{CC949E5A-3629-4ED3-AE74-82EA872E5BF3}" presName="rootComposite" presStyleCnt="0"/>
      <dgm:spPr/>
    </dgm:pt>
    <dgm:pt modelId="{9176599A-0EB2-41E0-A03B-81A17F5D604A}" type="pres">
      <dgm:prSet presAssocID="{CC949E5A-3629-4ED3-AE74-82EA872E5BF3}" presName="rootText" presStyleLbl="node2" presStyleIdx="2" presStyleCnt="5" custScaleY="175809" custLinFactY="100000" custLinFactNeighborX="-11330" custLinFactNeighborY="130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069BC4-39F6-49ED-A52A-B25E8FE102AD}" type="pres">
      <dgm:prSet presAssocID="{CC949E5A-3629-4ED3-AE74-82EA872E5BF3}" presName="rootConnector" presStyleLbl="node2" presStyleIdx="2" presStyleCnt="5"/>
      <dgm:spPr/>
      <dgm:t>
        <a:bodyPr/>
        <a:lstStyle/>
        <a:p>
          <a:endParaRPr lang="ru-RU"/>
        </a:p>
      </dgm:t>
    </dgm:pt>
    <dgm:pt modelId="{B43D1E9C-EB97-48DD-B8C6-FB60DAA02C6C}" type="pres">
      <dgm:prSet presAssocID="{CC949E5A-3629-4ED3-AE74-82EA872E5BF3}" presName="hierChild4" presStyleCnt="0"/>
      <dgm:spPr/>
    </dgm:pt>
    <dgm:pt modelId="{314F53A1-6DFA-486C-BA47-EB6383DE5BA8}" type="pres">
      <dgm:prSet presAssocID="{CC949E5A-3629-4ED3-AE74-82EA872E5BF3}" presName="hierChild5" presStyleCnt="0"/>
      <dgm:spPr/>
    </dgm:pt>
    <dgm:pt modelId="{6EF8CA3E-1F5B-4F7F-804F-5EF43C483177}" type="pres">
      <dgm:prSet presAssocID="{07D6B83E-141D-4DDC-A81E-07D0552FE0C5}" presName="Name37" presStyleLbl="parChTrans1D2" presStyleIdx="3" presStyleCnt="5"/>
      <dgm:spPr/>
      <dgm:t>
        <a:bodyPr/>
        <a:lstStyle/>
        <a:p>
          <a:endParaRPr lang="ru-RU"/>
        </a:p>
      </dgm:t>
    </dgm:pt>
    <dgm:pt modelId="{A6748ADB-92B2-478C-86AF-5C3E531372E7}" type="pres">
      <dgm:prSet presAssocID="{8C1F1963-AE62-4F7D-A0D4-4F7B13CA52E6}" presName="hierRoot2" presStyleCnt="0">
        <dgm:presLayoutVars>
          <dgm:hierBranch val="init"/>
        </dgm:presLayoutVars>
      </dgm:prSet>
      <dgm:spPr/>
    </dgm:pt>
    <dgm:pt modelId="{37F06FA2-21CC-424E-A0F2-670786574AAF}" type="pres">
      <dgm:prSet presAssocID="{8C1F1963-AE62-4F7D-A0D4-4F7B13CA52E6}" presName="rootComposite" presStyleCnt="0"/>
      <dgm:spPr/>
    </dgm:pt>
    <dgm:pt modelId="{06E7F8C9-8E33-4C8C-9AC2-6C1CFBC3A092}" type="pres">
      <dgm:prSet presAssocID="{8C1F1963-AE62-4F7D-A0D4-4F7B13CA52E6}" presName="rootText" presStyleLbl="node2" presStyleIdx="3" presStyleCnt="5" custLinFactY="79328" custLinFactNeighborX="8743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CD1C9D-DCC8-488E-8441-C011C803EB5E}" type="pres">
      <dgm:prSet presAssocID="{8C1F1963-AE62-4F7D-A0D4-4F7B13CA52E6}" presName="rootConnector" presStyleLbl="node2" presStyleIdx="3" presStyleCnt="5"/>
      <dgm:spPr/>
      <dgm:t>
        <a:bodyPr/>
        <a:lstStyle/>
        <a:p>
          <a:endParaRPr lang="ru-RU"/>
        </a:p>
      </dgm:t>
    </dgm:pt>
    <dgm:pt modelId="{20B0C4AC-DB28-46BB-909F-D155380F0F52}" type="pres">
      <dgm:prSet presAssocID="{8C1F1963-AE62-4F7D-A0D4-4F7B13CA52E6}" presName="hierChild4" presStyleCnt="0"/>
      <dgm:spPr/>
    </dgm:pt>
    <dgm:pt modelId="{8902FE95-A319-48F4-B424-8AA11B888DC9}" type="pres">
      <dgm:prSet presAssocID="{8C1F1963-AE62-4F7D-A0D4-4F7B13CA52E6}" presName="hierChild5" presStyleCnt="0"/>
      <dgm:spPr/>
    </dgm:pt>
    <dgm:pt modelId="{F67094FC-6786-4179-808A-0795DC60BE9B}" type="pres">
      <dgm:prSet presAssocID="{21022753-BE2B-46FA-A816-23E418DD3FE9}" presName="Name37" presStyleLbl="parChTrans1D2" presStyleIdx="4" presStyleCnt="5"/>
      <dgm:spPr/>
      <dgm:t>
        <a:bodyPr/>
        <a:lstStyle/>
        <a:p>
          <a:endParaRPr lang="ru-RU"/>
        </a:p>
      </dgm:t>
    </dgm:pt>
    <dgm:pt modelId="{B0F348B8-C57D-4254-8C29-1EF5B3C253F6}" type="pres">
      <dgm:prSet presAssocID="{D5C767B8-51B0-4C62-AB72-A3648C47CED5}" presName="hierRoot2" presStyleCnt="0">
        <dgm:presLayoutVars>
          <dgm:hierBranch val="init"/>
        </dgm:presLayoutVars>
      </dgm:prSet>
      <dgm:spPr/>
    </dgm:pt>
    <dgm:pt modelId="{CA76DFC2-9E10-4333-B486-89BA13F940D6}" type="pres">
      <dgm:prSet presAssocID="{D5C767B8-51B0-4C62-AB72-A3648C47CED5}" presName="rootComposite" presStyleCnt="0"/>
      <dgm:spPr/>
    </dgm:pt>
    <dgm:pt modelId="{44CAC52E-5EA7-4B71-BAF8-FA56B1544FB6}" type="pres">
      <dgm:prSet presAssocID="{D5C767B8-51B0-4C62-AB72-A3648C47CED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204BE4-FE42-48F3-BDC7-344A542D1909}" type="pres">
      <dgm:prSet presAssocID="{D5C767B8-51B0-4C62-AB72-A3648C47CE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40AB4BA1-BCD8-46E6-8977-4D6F6539E7BF}" type="pres">
      <dgm:prSet presAssocID="{D5C767B8-51B0-4C62-AB72-A3648C47CED5}" presName="hierChild4" presStyleCnt="0"/>
      <dgm:spPr/>
    </dgm:pt>
    <dgm:pt modelId="{376A2099-04FF-453D-B253-481A87C7A06A}" type="pres">
      <dgm:prSet presAssocID="{D5C767B8-51B0-4C62-AB72-A3648C47CED5}" presName="hierChild5" presStyleCnt="0"/>
      <dgm:spPr/>
    </dgm:pt>
    <dgm:pt modelId="{EE0C4E4B-6C2E-4531-AAA4-130AE60E0C67}" type="pres">
      <dgm:prSet presAssocID="{850BFD87-ABFC-416B-AD40-3FCAEB4933D9}" presName="hierChild3" presStyleCnt="0"/>
      <dgm:spPr/>
    </dgm:pt>
  </dgm:ptLst>
  <dgm:cxnLst>
    <dgm:cxn modelId="{2B83CB6C-0780-4855-865D-01EE726FC646}" srcId="{1DFC4372-EE24-4047-95A8-67FFD7AA2581}" destId="{A7BF1228-5699-441A-A115-60FD19B92114}" srcOrd="0" destOrd="0" parTransId="{7376669B-3F72-437C-8173-89852FBF0715}" sibTransId="{251EFE40-7AEB-4712-8627-2E54CAFD5254}"/>
    <dgm:cxn modelId="{59A16ED8-131E-4F02-8CA7-DE040DCD65B6}" srcId="{850BFD87-ABFC-416B-AD40-3FCAEB4933D9}" destId="{4ED275F5-C88E-4687-B926-9AF0AA09ACC2}" srcOrd="1" destOrd="0" parTransId="{1BA39A7F-6FD8-449E-A734-0E70A3A13B5D}" sibTransId="{DF348614-6935-4E55-8491-928DC7CC3832}"/>
    <dgm:cxn modelId="{4A1AECFC-1DA2-4C47-B8BF-7C6C6EFC1671}" type="presOf" srcId="{92D412C6-5CAD-4F96-AD63-40DCA183AD91}" destId="{45D5A8F3-B551-41E2-92DD-4D843438F06D}" srcOrd="0" destOrd="0" presId="urn:microsoft.com/office/officeart/2005/8/layout/orgChart1"/>
    <dgm:cxn modelId="{18B7B581-9C17-49FE-9530-04CF097F4B7C}" type="presOf" srcId="{1BA39A7F-6FD8-449E-A734-0E70A3A13B5D}" destId="{0E4E3B4A-26E3-40D8-8836-F8C4BEFC53BA}" srcOrd="0" destOrd="0" presId="urn:microsoft.com/office/officeart/2005/8/layout/orgChart1"/>
    <dgm:cxn modelId="{5EDEE907-E7F3-4B1B-9F9C-ABC78CC0645B}" type="presOf" srcId="{4ED275F5-C88E-4687-B926-9AF0AA09ACC2}" destId="{2287E06B-66A2-4AFE-B705-10CFD610D65E}" srcOrd="1" destOrd="0" presId="urn:microsoft.com/office/officeart/2005/8/layout/orgChart1"/>
    <dgm:cxn modelId="{50F3F8BC-8A69-4343-869D-70A6EEDA22C4}" srcId="{850BFD87-ABFC-416B-AD40-3FCAEB4933D9}" destId="{D5C767B8-51B0-4C62-AB72-A3648C47CED5}" srcOrd="4" destOrd="0" parTransId="{21022753-BE2B-46FA-A816-23E418DD3FE9}" sibTransId="{C3742AD5-7CF5-40B7-A0B3-8D8679B5DB3B}"/>
    <dgm:cxn modelId="{00BCC45D-5465-46DF-9B51-1FD28C956CBA}" type="presOf" srcId="{2234DD36-5DB8-4AC0-8918-DC07526A4FB3}" destId="{412A017C-DEB7-48B6-B87A-95C022C46EB3}" srcOrd="0" destOrd="0" presId="urn:microsoft.com/office/officeart/2005/8/layout/orgChart1"/>
    <dgm:cxn modelId="{76714475-52FE-463A-B32C-B24FE34F65BA}" type="presOf" srcId="{CC949E5A-3629-4ED3-AE74-82EA872E5BF3}" destId="{36069BC4-39F6-49ED-A52A-B25E8FE102AD}" srcOrd="1" destOrd="0" presId="urn:microsoft.com/office/officeart/2005/8/layout/orgChart1"/>
    <dgm:cxn modelId="{05AEA993-77BC-495C-9633-6D3D611A143F}" type="presOf" srcId="{D5C767B8-51B0-4C62-AB72-A3648C47CED5}" destId="{58204BE4-FE42-48F3-BDC7-344A542D1909}" srcOrd="1" destOrd="0" presId="urn:microsoft.com/office/officeart/2005/8/layout/orgChart1"/>
    <dgm:cxn modelId="{E417E033-F9B4-4A02-864A-E4A50F0771A5}" srcId="{850BFD87-ABFC-416B-AD40-3FCAEB4933D9}" destId="{CC949E5A-3629-4ED3-AE74-82EA872E5BF3}" srcOrd="2" destOrd="0" parTransId="{2234DD36-5DB8-4AC0-8918-DC07526A4FB3}" sibTransId="{D3C05128-C7C6-4934-8617-353E2611E47A}"/>
    <dgm:cxn modelId="{2C11E2F4-00C4-4D85-9136-D0C386166313}" type="presOf" srcId="{57FFA828-95D3-4D14-A980-D32262C69AB8}" destId="{3AF8795A-ED1B-4CFC-92E2-EA73CD959AAD}" srcOrd="0" destOrd="0" presId="urn:microsoft.com/office/officeart/2005/8/layout/orgChart1"/>
    <dgm:cxn modelId="{63C5A43A-574E-4F26-A229-543B9B4451B4}" type="presOf" srcId="{A7BF1228-5699-441A-A115-60FD19B92114}" destId="{5B032E62-7A40-48E7-A301-C14EDBA003FA}" srcOrd="1" destOrd="0" presId="urn:microsoft.com/office/officeart/2005/8/layout/orgChart1"/>
    <dgm:cxn modelId="{8A934E49-3266-41D5-B9AE-922C587C0702}" type="presOf" srcId="{21022753-BE2B-46FA-A816-23E418DD3FE9}" destId="{F67094FC-6786-4179-808A-0795DC60BE9B}" srcOrd="0" destOrd="0" presId="urn:microsoft.com/office/officeart/2005/8/layout/orgChart1"/>
    <dgm:cxn modelId="{8F9D2CE5-3EF8-410A-B51A-8B36400F8301}" type="presOf" srcId="{CC949E5A-3629-4ED3-AE74-82EA872E5BF3}" destId="{9176599A-0EB2-41E0-A03B-81A17F5D604A}" srcOrd="0" destOrd="0" presId="urn:microsoft.com/office/officeart/2005/8/layout/orgChart1"/>
    <dgm:cxn modelId="{0EE2C904-85A6-4682-BE22-004B86501057}" srcId="{1DFC4372-EE24-4047-95A8-67FFD7AA2581}" destId="{850BFD87-ABFC-416B-AD40-3FCAEB4933D9}" srcOrd="1" destOrd="0" parTransId="{9514D876-2BC0-4350-BB11-C0C0D986D2AC}" sibTransId="{ADE675D4-7A52-4401-B2AD-82CE6A1D06FD}"/>
    <dgm:cxn modelId="{F1F585E7-CF09-4724-9DD3-82479E4C8B84}" srcId="{850BFD87-ABFC-416B-AD40-3FCAEB4933D9}" destId="{92D412C6-5CAD-4F96-AD63-40DCA183AD91}" srcOrd="0" destOrd="0" parTransId="{57FFA828-95D3-4D14-A980-D32262C69AB8}" sibTransId="{C0150282-355D-484B-9562-EB30D8138716}"/>
    <dgm:cxn modelId="{1A82348B-33EB-4954-A9D0-2A128B625D7D}" srcId="{850BFD87-ABFC-416B-AD40-3FCAEB4933D9}" destId="{8C1F1963-AE62-4F7D-A0D4-4F7B13CA52E6}" srcOrd="3" destOrd="0" parTransId="{07D6B83E-141D-4DDC-A81E-07D0552FE0C5}" sibTransId="{6DFEC0C2-004B-44DD-994E-8780DD4D213D}"/>
    <dgm:cxn modelId="{CDB8BB31-6759-44E3-B119-BF606F17A147}" type="presOf" srcId="{8C1F1963-AE62-4F7D-A0D4-4F7B13CA52E6}" destId="{04CD1C9D-DCC8-488E-8441-C011C803EB5E}" srcOrd="1" destOrd="0" presId="urn:microsoft.com/office/officeart/2005/8/layout/orgChart1"/>
    <dgm:cxn modelId="{DB345925-7392-43D2-8C94-A6BB4180FA7B}" type="presOf" srcId="{A7BF1228-5699-441A-A115-60FD19B92114}" destId="{B8E7914A-0F90-4FC3-8454-F07158936297}" srcOrd="0" destOrd="0" presId="urn:microsoft.com/office/officeart/2005/8/layout/orgChart1"/>
    <dgm:cxn modelId="{D9DB6594-4330-463B-AFE2-7756A5A00EEC}" type="presOf" srcId="{1DFC4372-EE24-4047-95A8-67FFD7AA2581}" destId="{0CA4FE83-CEBB-439D-8B48-23B0859C6F49}" srcOrd="0" destOrd="0" presId="urn:microsoft.com/office/officeart/2005/8/layout/orgChart1"/>
    <dgm:cxn modelId="{3CC96980-F676-4491-AE37-765C6873C49E}" type="presOf" srcId="{4ED275F5-C88E-4687-B926-9AF0AA09ACC2}" destId="{4F629B4B-B4A3-4384-A8E0-A0906CEB9475}" srcOrd="0" destOrd="0" presId="urn:microsoft.com/office/officeart/2005/8/layout/orgChart1"/>
    <dgm:cxn modelId="{16549B0A-71F3-48C5-AFB1-1E4ADC94583E}" type="presOf" srcId="{D5C767B8-51B0-4C62-AB72-A3648C47CED5}" destId="{44CAC52E-5EA7-4B71-BAF8-FA56B1544FB6}" srcOrd="0" destOrd="0" presId="urn:microsoft.com/office/officeart/2005/8/layout/orgChart1"/>
    <dgm:cxn modelId="{4FA79D3B-0EB8-459A-B598-D9D321BF03D1}" type="presOf" srcId="{850BFD87-ABFC-416B-AD40-3FCAEB4933D9}" destId="{314E95C6-337A-4ED0-BA35-684A0D6BAB63}" srcOrd="0" destOrd="0" presId="urn:microsoft.com/office/officeart/2005/8/layout/orgChart1"/>
    <dgm:cxn modelId="{4EF25844-C2D5-4AA6-9315-B7D273C33D19}" type="presOf" srcId="{92D412C6-5CAD-4F96-AD63-40DCA183AD91}" destId="{AE2F0C76-BA41-498D-B559-0C23B89A62C4}" srcOrd="1" destOrd="0" presId="urn:microsoft.com/office/officeart/2005/8/layout/orgChart1"/>
    <dgm:cxn modelId="{A5363A6D-8211-4FA9-A8E0-381F9826BADB}" type="presOf" srcId="{8C1F1963-AE62-4F7D-A0D4-4F7B13CA52E6}" destId="{06E7F8C9-8E33-4C8C-9AC2-6C1CFBC3A092}" srcOrd="0" destOrd="0" presId="urn:microsoft.com/office/officeart/2005/8/layout/orgChart1"/>
    <dgm:cxn modelId="{D79D92CD-DFD5-4AFC-971B-C3DA1E4FF098}" type="presOf" srcId="{850BFD87-ABFC-416B-AD40-3FCAEB4933D9}" destId="{B3E787A9-61B2-4A70-A16A-5878A938565D}" srcOrd="1" destOrd="0" presId="urn:microsoft.com/office/officeart/2005/8/layout/orgChart1"/>
    <dgm:cxn modelId="{18D0260A-A784-4603-BB05-BCD1C86B9C24}" type="presOf" srcId="{07D6B83E-141D-4DDC-A81E-07D0552FE0C5}" destId="{6EF8CA3E-1F5B-4F7F-804F-5EF43C483177}" srcOrd="0" destOrd="0" presId="urn:microsoft.com/office/officeart/2005/8/layout/orgChart1"/>
    <dgm:cxn modelId="{254FBEEE-046E-4FE5-B4A5-F6E7694B8EE4}" type="presParOf" srcId="{0CA4FE83-CEBB-439D-8B48-23B0859C6F49}" destId="{ED4772DE-2595-486B-B492-E6CF093E7094}" srcOrd="0" destOrd="0" presId="urn:microsoft.com/office/officeart/2005/8/layout/orgChart1"/>
    <dgm:cxn modelId="{05FB7521-55DF-4F0C-A4FE-6ABD675BBC01}" type="presParOf" srcId="{ED4772DE-2595-486B-B492-E6CF093E7094}" destId="{ED6DCA70-AC31-4EE4-AEDC-5328E36DECD0}" srcOrd="0" destOrd="0" presId="urn:microsoft.com/office/officeart/2005/8/layout/orgChart1"/>
    <dgm:cxn modelId="{E1FAF1B0-5EE8-4B4B-BD8E-054B36577CFF}" type="presParOf" srcId="{ED6DCA70-AC31-4EE4-AEDC-5328E36DECD0}" destId="{B8E7914A-0F90-4FC3-8454-F07158936297}" srcOrd="0" destOrd="0" presId="urn:microsoft.com/office/officeart/2005/8/layout/orgChart1"/>
    <dgm:cxn modelId="{650AF1E1-C906-4623-AEFD-CD1329F77E3B}" type="presParOf" srcId="{ED6DCA70-AC31-4EE4-AEDC-5328E36DECD0}" destId="{5B032E62-7A40-48E7-A301-C14EDBA003FA}" srcOrd="1" destOrd="0" presId="urn:microsoft.com/office/officeart/2005/8/layout/orgChart1"/>
    <dgm:cxn modelId="{586AF220-BBA8-4E8E-A13C-A7E713D32E34}" type="presParOf" srcId="{ED4772DE-2595-486B-B492-E6CF093E7094}" destId="{A326B3DD-F015-41FC-AC58-BDDB55BC6296}" srcOrd="1" destOrd="0" presId="urn:microsoft.com/office/officeart/2005/8/layout/orgChart1"/>
    <dgm:cxn modelId="{77F4E5CA-54F7-49F8-B3E6-47576B2201C7}" type="presParOf" srcId="{ED4772DE-2595-486B-B492-E6CF093E7094}" destId="{98BA176E-7591-46E8-A5DD-B897E5790CED}" srcOrd="2" destOrd="0" presId="urn:microsoft.com/office/officeart/2005/8/layout/orgChart1"/>
    <dgm:cxn modelId="{56548802-E7EF-47FD-8034-4CF5CE2C867C}" type="presParOf" srcId="{0CA4FE83-CEBB-439D-8B48-23B0859C6F49}" destId="{2EB0F681-31B9-4F92-ADF8-CAAF74EA87AB}" srcOrd="1" destOrd="0" presId="urn:microsoft.com/office/officeart/2005/8/layout/orgChart1"/>
    <dgm:cxn modelId="{00B342BE-0A98-4E89-9C0D-710B93E2445F}" type="presParOf" srcId="{2EB0F681-31B9-4F92-ADF8-CAAF74EA87AB}" destId="{90208938-B686-4FA6-ABF8-15220C3F089D}" srcOrd="0" destOrd="0" presId="urn:microsoft.com/office/officeart/2005/8/layout/orgChart1"/>
    <dgm:cxn modelId="{42C04D29-9B92-4180-A474-AF594AF272C8}" type="presParOf" srcId="{90208938-B686-4FA6-ABF8-15220C3F089D}" destId="{314E95C6-337A-4ED0-BA35-684A0D6BAB63}" srcOrd="0" destOrd="0" presId="urn:microsoft.com/office/officeart/2005/8/layout/orgChart1"/>
    <dgm:cxn modelId="{DDA66D70-E707-4018-A62F-E3DF8A4860B5}" type="presParOf" srcId="{90208938-B686-4FA6-ABF8-15220C3F089D}" destId="{B3E787A9-61B2-4A70-A16A-5878A938565D}" srcOrd="1" destOrd="0" presId="urn:microsoft.com/office/officeart/2005/8/layout/orgChart1"/>
    <dgm:cxn modelId="{203A1D1C-C1FC-47A2-A716-0E18C7058799}" type="presParOf" srcId="{2EB0F681-31B9-4F92-ADF8-CAAF74EA87AB}" destId="{29798A72-AACA-4CCB-A7B9-EB65EC81E9E2}" srcOrd="1" destOrd="0" presId="urn:microsoft.com/office/officeart/2005/8/layout/orgChart1"/>
    <dgm:cxn modelId="{AF7D8566-D578-4DE1-923B-D07306BEBC25}" type="presParOf" srcId="{29798A72-AACA-4CCB-A7B9-EB65EC81E9E2}" destId="{3AF8795A-ED1B-4CFC-92E2-EA73CD959AAD}" srcOrd="0" destOrd="0" presId="urn:microsoft.com/office/officeart/2005/8/layout/orgChart1"/>
    <dgm:cxn modelId="{53B7134A-F974-4DE4-83F1-C412286FCA68}" type="presParOf" srcId="{29798A72-AACA-4CCB-A7B9-EB65EC81E9E2}" destId="{CFBC4D73-B2E6-4B1B-81C6-31EF79CD49E3}" srcOrd="1" destOrd="0" presId="urn:microsoft.com/office/officeart/2005/8/layout/orgChart1"/>
    <dgm:cxn modelId="{7235A135-03B5-4C92-BAD4-33EEE0AFD089}" type="presParOf" srcId="{CFBC4D73-B2E6-4B1B-81C6-31EF79CD49E3}" destId="{470AA9B3-DC20-4577-B837-4C6A200A2BA8}" srcOrd="0" destOrd="0" presId="urn:microsoft.com/office/officeart/2005/8/layout/orgChart1"/>
    <dgm:cxn modelId="{B484D0F7-27C8-4958-9AB6-8AB9D49DDDE5}" type="presParOf" srcId="{470AA9B3-DC20-4577-B837-4C6A200A2BA8}" destId="{45D5A8F3-B551-41E2-92DD-4D843438F06D}" srcOrd="0" destOrd="0" presId="urn:microsoft.com/office/officeart/2005/8/layout/orgChart1"/>
    <dgm:cxn modelId="{EBF4C5B0-F88A-4549-B621-0B78C50AE0B3}" type="presParOf" srcId="{470AA9B3-DC20-4577-B837-4C6A200A2BA8}" destId="{AE2F0C76-BA41-498D-B559-0C23B89A62C4}" srcOrd="1" destOrd="0" presId="urn:microsoft.com/office/officeart/2005/8/layout/orgChart1"/>
    <dgm:cxn modelId="{B7F77690-3BAA-464A-A375-7E00F2301EB7}" type="presParOf" srcId="{CFBC4D73-B2E6-4B1B-81C6-31EF79CD49E3}" destId="{E92F1C2B-CDF6-43E5-A654-8A5E107CD205}" srcOrd="1" destOrd="0" presId="urn:microsoft.com/office/officeart/2005/8/layout/orgChart1"/>
    <dgm:cxn modelId="{439B82DC-0D65-4E99-9808-6A3276A59E73}" type="presParOf" srcId="{CFBC4D73-B2E6-4B1B-81C6-31EF79CD49E3}" destId="{6A7E2367-6A85-459C-B6A6-1D4040804B22}" srcOrd="2" destOrd="0" presId="urn:microsoft.com/office/officeart/2005/8/layout/orgChart1"/>
    <dgm:cxn modelId="{72F1392C-C8A7-46D9-87C0-6E4260FD6D78}" type="presParOf" srcId="{29798A72-AACA-4CCB-A7B9-EB65EC81E9E2}" destId="{0E4E3B4A-26E3-40D8-8836-F8C4BEFC53BA}" srcOrd="2" destOrd="0" presId="urn:microsoft.com/office/officeart/2005/8/layout/orgChart1"/>
    <dgm:cxn modelId="{15AE2666-E90B-4010-8799-599C68ECDD3E}" type="presParOf" srcId="{29798A72-AACA-4CCB-A7B9-EB65EC81E9E2}" destId="{12A87F42-6B17-4C38-91E6-5705900656C5}" srcOrd="3" destOrd="0" presId="urn:microsoft.com/office/officeart/2005/8/layout/orgChart1"/>
    <dgm:cxn modelId="{CFC351D0-5D94-46B8-A79F-5128FA58971C}" type="presParOf" srcId="{12A87F42-6B17-4C38-91E6-5705900656C5}" destId="{FEE19BD6-E0FF-49FE-80CE-DEF97C5BBA99}" srcOrd="0" destOrd="0" presId="urn:microsoft.com/office/officeart/2005/8/layout/orgChart1"/>
    <dgm:cxn modelId="{4C0B6983-89C6-4B5D-AA29-6AD2ED8029E6}" type="presParOf" srcId="{FEE19BD6-E0FF-49FE-80CE-DEF97C5BBA99}" destId="{4F629B4B-B4A3-4384-A8E0-A0906CEB9475}" srcOrd="0" destOrd="0" presId="urn:microsoft.com/office/officeart/2005/8/layout/orgChart1"/>
    <dgm:cxn modelId="{04D2B85A-177A-40C1-9021-68C0A99D92B9}" type="presParOf" srcId="{FEE19BD6-E0FF-49FE-80CE-DEF97C5BBA99}" destId="{2287E06B-66A2-4AFE-B705-10CFD610D65E}" srcOrd="1" destOrd="0" presId="urn:microsoft.com/office/officeart/2005/8/layout/orgChart1"/>
    <dgm:cxn modelId="{F5B07AF2-4739-45C5-82AE-F181D24A8DE1}" type="presParOf" srcId="{12A87F42-6B17-4C38-91E6-5705900656C5}" destId="{154637F7-E120-4245-9FBE-C952BF502B5F}" srcOrd="1" destOrd="0" presId="urn:microsoft.com/office/officeart/2005/8/layout/orgChart1"/>
    <dgm:cxn modelId="{A60F3FF0-C9BD-4559-9546-B4C6E2B22FB8}" type="presParOf" srcId="{12A87F42-6B17-4C38-91E6-5705900656C5}" destId="{A5C83B51-E467-4B1B-97BC-0895F0166E38}" srcOrd="2" destOrd="0" presId="urn:microsoft.com/office/officeart/2005/8/layout/orgChart1"/>
    <dgm:cxn modelId="{F7D1120F-3640-483F-98E2-2E62BCCE3F45}" type="presParOf" srcId="{29798A72-AACA-4CCB-A7B9-EB65EC81E9E2}" destId="{412A017C-DEB7-48B6-B87A-95C022C46EB3}" srcOrd="4" destOrd="0" presId="urn:microsoft.com/office/officeart/2005/8/layout/orgChart1"/>
    <dgm:cxn modelId="{A9122865-DA93-4965-BFAA-582EA40A0AC1}" type="presParOf" srcId="{29798A72-AACA-4CCB-A7B9-EB65EC81E9E2}" destId="{54752848-A5E6-4718-AF78-6158B7A5F8AE}" srcOrd="5" destOrd="0" presId="urn:microsoft.com/office/officeart/2005/8/layout/orgChart1"/>
    <dgm:cxn modelId="{F4655471-0417-4ADE-A004-2996173063FB}" type="presParOf" srcId="{54752848-A5E6-4718-AF78-6158B7A5F8AE}" destId="{79611569-6B3F-4B61-9700-06F0822AB642}" srcOrd="0" destOrd="0" presId="urn:microsoft.com/office/officeart/2005/8/layout/orgChart1"/>
    <dgm:cxn modelId="{39E784D4-2189-41FC-A9C7-ED429B2FC878}" type="presParOf" srcId="{79611569-6B3F-4B61-9700-06F0822AB642}" destId="{9176599A-0EB2-41E0-A03B-81A17F5D604A}" srcOrd="0" destOrd="0" presId="urn:microsoft.com/office/officeart/2005/8/layout/orgChart1"/>
    <dgm:cxn modelId="{CF3A06C8-6642-472D-8124-0355563B5C0F}" type="presParOf" srcId="{79611569-6B3F-4B61-9700-06F0822AB642}" destId="{36069BC4-39F6-49ED-A52A-B25E8FE102AD}" srcOrd="1" destOrd="0" presId="urn:microsoft.com/office/officeart/2005/8/layout/orgChart1"/>
    <dgm:cxn modelId="{3848D341-69F2-49E6-8045-84E11F57D8FF}" type="presParOf" srcId="{54752848-A5E6-4718-AF78-6158B7A5F8AE}" destId="{B43D1E9C-EB97-48DD-B8C6-FB60DAA02C6C}" srcOrd="1" destOrd="0" presId="urn:microsoft.com/office/officeart/2005/8/layout/orgChart1"/>
    <dgm:cxn modelId="{66F681A5-713D-454A-83C6-5F341459D22E}" type="presParOf" srcId="{54752848-A5E6-4718-AF78-6158B7A5F8AE}" destId="{314F53A1-6DFA-486C-BA47-EB6383DE5BA8}" srcOrd="2" destOrd="0" presId="urn:microsoft.com/office/officeart/2005/8/layout/orgChart1"/>
    <dgm:cxn modelId="{6C9EEA29-6711-4B30-A63D-EBB84AEAAB35}" type="presParOf" srcId="{29798A72-AACA-4CCB-A7B9-EB65EC81E9E2}" destId="{6EF8CA3E-1F5B-4F7F-804F-5EF43C483177}" srcOrd="6" destOrd="0" presId="urn:microsoft.com/office/officeart/2005/8/layout/orgChart1"/>
    <dgm:cxn modelId="{5662BBD3-3333-4DDB-989F-EF7F33F8B898}" type="presParOf" srcId="{29798A72-AACA-4CCB-A7B9-EB65EC81E9E2}" destId="{A6748ADB-92B2-478C-86AF-5C3E531372E7}" srcOrd="7" destOrd="0" presId="urn:microsoft.com/office/officeart/2005/8/layout/orgChart1"/>
    <dgm:cxn modelId="{3C7AF51A-B317-4924-AAF8-6263529EC185}" type="presParOf" srcId="{A6748ADB-92B2-478C-86AF-5C3E531372E7}" destId="{37F06FA2-21CC-424E-A0F2-670786574AAF}" srcOrd="0" destOrd="0" presId="urn:microsoft.com/office/officeart/2005/8/layout/orgChart1"/>
    <dgm:cxn modelId="{AE827B86-43E2-455F-A3B6-A7D6F94974E9}" type="presParOf" srcId="{37F06FA2-21CC-424E-A0F2-670786574AAF}" destId="{06E7F8C9-8E33-4C8C-9AC2-6C1CFBC3A092}" srcOrd="0" destOrd="0" presId="urn:microsoft.com/office/officeart/2005/8/layout/orgChart1"/>
    <dgm:cxn modelId="{8E566448-A57A-49C1-A1EB-D954A2C219C9}" type="presParOf" srcId="{37F06FA2-21CC-424E-A0F2-670786574AAF}" destId="{04CD1C9D-DCC8-488E-8441-C011C803EB5E}" srcOrd="1" destOrd="0" presId="urn:microsoft.com/office/officeart/2005/8/layout/orgChart1"/>
    <dgm:cxn modelId="{BD68DF8E-E970-4C64-BE2A-EC90E04A119F}" type="presParOf" srcId="{A6748ADB-92B2-478C-86AF-5C3E531372E7}" destId="{20B0C4AC-DB28-46BB-909F-D155380F0F52}" srcOrd="1" destOrd="0" presId="urn:microsoft.com/office/officeart/2005/8/layout/orgChart1"/>
    <dgm:cxn modelId="{61BA7159-3DCF-4A28-AB8D-ED1672CDA2B7}" type="presParOf" srcId="{A6748ADB-92B2-478C-86AF-5C3E531372E7}" destId="{8902FE95-A319-48F4-B424-8AA11B888DC9}" srcOrd="2" destOrd="0" presId="urn:microsoft.com/office/officeart/2005/8/layout/orgChart1"/>
    <dgm:cxn modelId="{4A1F0904-A47A-46CE-BE77-B74A8EC42825}" type="presParOf" srcId="{29798A72-AACA-4CCB-A7B9-EB65EC81E9E2}" destId="{F67094FC-6786-4179-808A-0795DC60BE9B}" srcOrd="8" destOrd="0" presId="urn:microsoft.com/office/officeart/2005/8/layout/orgChart1"/>
    <dgm:cxn modelId="{985119FA-1307-4D09-ACFA-BD5365F89D57}" type="presParOf" srcId="{29798A72-AACA-4CCB-A7B9-EB65EC81E9E2}" destId="{B0F348B8-C57D-4254-8C29-1EF5B3C253F6}" srcOrd="9" destOrd="0" presId="urn:microsoft.com/office/officeart/2005/8/layout/orgChart1"/>
    <dgm:cxn modelId="{83375285-39C9-4339-975A-0C842B3E27BD}" type="presParOf" srcId="{B0F348B8-C57D-4254-8C29-1EF5B3C253F6}" destId="{CA76DFC2-9E10-4333-B486-89BA13F940D6}" srcOrd="0" destOrd="0" presId="urn:microsoft.com/office/officeart/2005/8/layout/orgChart1"/>
    <dgm:cxn modelId="{6F8D946E-5CF8-4F1E-8745-37DA6C199142}" type="presParOf" srcId="{CA76DFC2-9E10-4333-B486-89BA13F940D6}" destId="{44CAC52E-5EA7-4B71-BAF8-FA56B1544FB6}" srcOrd="0" destOrd="0" presId="urn:microsoft.com/office/officeart/2005/8/layout/orgChart1"/>
    <dgm:cxn modelId="{53C9FCF6-A10D-43AE-8D31-3D9C727192C1}" type="presParOf" srcId="{CA76DFC2-9E10-4333-B486-89BA13F940D6}" destId="{58204BE4-FE42-48F3-BDC7-344A542D1909}" srcOrd="1" destOrd="0" presId="urn:microsoft.com/office/officeart/2005/8/layout/orgChart1"/>
    <dgm:cxn modelId="{CE2270E8-C561-4264-8107-05074EDC3198}" type="presParOf" srcId="{B0F348B8-C57D-4254-8C29-1EF5B3C253F6}" destId="{40AB4BA1-BCD8-46E6-8977-4D6F6539E7BF}" srcOrd="1" destOrd="0" presId="urn:microsoft.com/office/officeart/2005/8/layout/orgChart1"/>
    <dgm:cxn modelId="{38CC062A-A34A-43DF-9F90-6B7004FBDCCE}" type="presParOf" srcId="{B0F348B8-C57D-4254-8C29-1EF5B3C253F6}" destId="{376A2099-04FF-453D-B253-481A87C7A06A}" srcOrd="2" destOrd="0" presId="urn:microsoft.com/office/officeart/2005/8/layout/orgChart1"/>
    <dgm:cxn modelId="{72D5BA6D-8C48-42DC-B441-CC9BFEBF5AC8}" type="presParOf" srcId="{2EB0F681-31B9-4F92-ADF8-CAAF74EA87AB}" destId="{EE0C4E4B-6C2E-4531-AAA4-130AE60E0C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094FC-6786-4179-808A-0795DC60BE9B}">
      <dsp:nvSpPr>
        <dsp:cNvPr id="0" name=""/>
        <dsp:cNvSpPr/>
      </dsp:nvSpPr>
      <dsp:spPr>
        <a:xfrm>
          <a:off x="4114800" y="2087822"/>
          <a:ext cx="3461208" cy="273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62"/>
              </a:lnTo>
              <a:lnTo>
                <a:pt x="3461208" y="136862"/>
              </a:lnTo>
              <a:lnTo>
                <a:pt x="3461208" y="27372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8CA3E-1F5B-4F7F-804F-5EF43C483177}">
      <dsp:nvSpPr>
        <dsp:cNvPr id="0" name=""/>
        <dsp:cNvSpPr/>
      </dsp:nvSpPr>
      <dsp:spPr>
        <a:xfrm>
          <a:off x="4114800" y="2087822"/>
          <a:ext cx="3023703" cy="1442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592"/>
              </a:lnTo>
              <a:lnTo>
                <a:pt x="3023703" y="1305592"/>
              </a:lnTo>
              <a:lnTo>
                <a:pt x="3023703" y="144245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A017C-DEB7-48B6-B87A-95C022C46EB3}">
      <dsp:nvSpPr>
        <dsp:cNvPr id="0" name=""/>
        <dsp:cNvSpPr/>
      </dsp:nvSpPr>
      <dsp:spPr>
        <a:xfrm>
          <a:off x="4114800" y="2087822"/>
          <a:ext cx="159164" cy="177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8677"/>
              </a:lnTo>
              <a:lnTo>
                <a:pt x="159164" y="1638677"/>
              </a:lnTo>
              <a:lnTo>
                <a:pt x="159164" y="177554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E3B4A-26E3-40D8-8836-F8C4BEFC53BA}">
      <dsp:nvSpPr>
        <dsp:cNvPr id="0" name=""/>
        <dsp:cNvSpPr/>
      </dsp:nvSpPr>
      <dsp:spPr>
        <a:xfrm>
          <a:off x="1544985" y="2087822"/>
          <a:ext cx="2569814" cy="1363968"/>
        </a:xfrm>
        <a:custGeom>
          <a:avLst/>
          <a:gdLst/>
          <a:ahLst/>
          <a:cxnLst/>
          <a:rect l="0" t="0" r="0" b="0"/>
          <a:pathLst>
            <a:path>
              <a:moveTo>
                <a:pt x="2569814" y="0"/>
              </a:moveTo>
              <a:lnTo>
                <a:pt x="2569814" y="1227105"/>
              </a:lnTo>
              <a:lnTo>
                <a:pt x="0" y="1227105"/>
              </a:lnTo>
              <a:lnTo>
                <a:pt x="0" y="136396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8795A-ED1B-4CFC-92E2-EA73CD959AAD}">
      <dsp:nvSpPr>
        <dsp:cNvPr id="0" name=""/>
        <dsp:cNvSpPr/>
      </dsp:nvSpPr>
      <dsp:spPr>
        <a:xfrm>
          <a:off x="653591" y="2087822"/>
          <a:ext cx="3461208" cy="273725"/>
        </a:xfrm>
        <a:custGeom>
          <a:avLst/>
          <a:gdLst/>
          <a:ahLst/>
          <a:cxnLst/>
          <a:rect l="0" t="0" r="0" b="0"/>
          <a:pathLst>
            <a:path>
              <a:moveTo>
                <a:pt x="3461208" y="0"/>
              </a:moveTo>
              <a:lnTo>
                <a:pt x="3461208" y="136862"/>
              </a:lnTo>
              <a:lnTo>
                <a:pt x="0" y="136862"/>
              </a:lnTo>
              <a:lnTo>
                <a:pt x="0" y="27372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7914A-0F90-4FC3-8454-F07158936297}">
      <dsp:nvSpPr>
        <dsp:cNvPr id="0" name=""/>
        <dsp:cNvSpPr/>
      </dsp:nvSpPr>
      <dsp:spPr>
        <a:xfrm>
          <a:off x="3382010" y="532513"/>
          <a:ext cx="1303455" cy="651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Учредитель</a:t>
          </a:r>
          <a:endParaRPr lang="ru-RU" sz="1200" b="1" kern="1200" dirty="0"/>
        </a:p>
      </dsp:txBody>
      <dsp:txXfrm>
        <a:off x="3382010" y="532513"/>
        <a:ext cx="1303455" cy="651727"/>
      </dsp:txXfrm>
    </dsp:sp>
    <dsp:sp modelId="{314E95C6-337A-4ED0-BA35-684A0D6BAB63}">
      <dsp:nvSpPr>
        <dsp:cNvPr id="0" name=""/>
        <dsp:cNvSpPr/>
      </dsp:nvSpPr>
      <dsp:spPr>
        <a:xfrm>
          <a:off x="3463072" y="1436094"/>
          <a:ext cx="1303455" cy="651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Директор (1)</a:t>
          </a:r>
          <a:endParaRPr lang="ru-RU" sz="1200" b="1" kern="1200" dirty="0"/>
        </a:p>
      </dsp:txBody>
      <dsp:txXfrm>
        <a:off x="3463072" y="1436094"/>
        <a:ext cx="1303455" cy="651727"/>
      </dsp:txXfrm>
    </dsp:sp>
    <dsp:sp modelId="{45D5A8F3-B551-41E2-92DD-4D843438F06D}">
      <dsp:nvSpPr>
        <dsp:cNvPr id="0" name=""/>
        <dsp:cNvSpPr/>
      </dsp:nvSpPr>
      <dsp:spPr>
        <a:xfrm>
          <a:off x="1864" y="2361547"/>
          <a:ext cx="1303455" cy="651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Снабженец (1)</a:t>
          </a:r>
          <a:endParaRPr lang="ru-RU" sz="1200" b="1" kern="1200" dirty="0"/>
        </a:p>
      </dsp:txBody>
      <dsp:txXfrm>
        <a:off x="1864" y="2361547"/>
        <a:ext cx="1303455" cy="651727"/>
      </dsp:txXfrm>
    </dsp:sp>
    <dsp:sp modelId="{4F629B4B-B4A3-4384-A8E0-A0906CEB9475}">
      <dsp:nvSpPr>
        <dsp:cNvPr id="0" name=""/>
        <dsp:cNvSpPr/>
      </dsp:nvSpPr>
      <dsp:spPr>
        <a:xfrm>
          <a:off x="586411" y="3451790"/>
          <a:ext cx="1917148" cy="13007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Цех по выращиванию и переработке рыб (9):  </a:t>
          </a:r>
          <a:r>
            <a:rPr lang="ru-RU" sz="1100" kern="1200" dirty="0" smtClean="0"/>
            <a:t>Главный рыббвод (1), оператор УЗВ (3), рабочие (2),  Водитель-экспедитор (1), Охрана (2)</a:t>
          </a:r>
          <a:endParaRPr lang="ru-RU" sz="1100" kern="1200" dirty="0"/>
        </a:p>
      </dsp:txBody>
      <dsp:txXfrm>
        <a:off x="586411" y="3451790"/>
        <a:ext cx="1917148" cy="1300737"/>
      </dsp:txXfrm>
    </dsp:sp>
    <dsp:sp modelId="{9176599A-0EB2-41E0-A03B-81A17F5D604A}">
      <dsp:nvSpPr>
        <dsp:cNvPr id="0" name=""/>
        <dsp:cNvSpPr/>
      </dsp:nvSpPr>
      <dsp:spPr>
        <a:xfrm>
          <a:off x="3622237" y="3863362"/>
          <a:ext cx="1303455" cy="11457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r>
            <a:rPr lang="ru-RU" sz="1100" b="1" kern="1200" dirty="0" smtClean="0"/>
            <a:t>Теплица (3)</a:t>
          </a:r>
          <a:r>
            <a:rPr lang="ru-RU" sz="1100" kern="1200" dirty="0" smtClean="0"/>
            <a:t>: Агроном (1), Техник (1), Рабочий (1)</a:t>
          </a:r>
          <a:endParaRPr lang="ru-RU" sz="1100" kern="1200" dirty="0"/>
        </a:p>
      </dsp:txBody>
      <dsp:txXfrm>
        <a:off x="3622237" y="3863362"/>
        <a:ext cx="1303455" cy="1145795"/>
      </dsp:txXfrm>
    </dsp:sp>
    <dsp:sp modelId="{06E7F8C9-8E33-4C8C-9AC2-6C1CFBC3A092}">
      <dsp:nvSpPr>
        <dsp:cNvPr id="0" name=""/>
        <dsp:cNvSpPr/>
      </dsp:nvSpPr>
      <dsp:spPr>
        <a:xfrm>
          <a:off x="6486775" y="3530278"/>
          <a:ext cx="1303455" cy="651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Мини ТЭЦ (2): </a:t>
          </a:r>
          <a:r>
            <a:rPr lang="ru-RU" sz="1200" kern="1200" dirty="0" smtClean="0"/>
            <a:t>Специалисты (2)</a:t>
          </a:r>
          <a:endParaRPr lang="ru-RU" sz="1200" kern="1200" dirty="0"/>
        </a:p>
      </dsp:txBody>
      <dsp:txXfrm>
        <a:off x="6486775" y="3530278"/>
        <a:ext cx="1303455" cy="651727"/>
      </dsp:txXfrm>
    </dsp:sp>
    <dsp:sp modelId="{44CAC52E-5EA7-4B71-BAF8-FA56B1544FB6}">
      <dsp:nvSpPr>
        <dsp:cNvPr id="0" name=""/>
        <dsp:cNvSpPr/>
      </dsp:nvSpPr>
      <dsp:spPr>
        <a:xfrm>
          <a:off x="6924280" y="2361547"/>
          <a:ext cx="1303455" cy="651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Бухгалтер (1)</a:t>
          </a:r>
          <a:endParaRPr lang="ru-RU" sz="1200" b="1" kern="1200" dirty="0"/>
        </a:p>
      </dsp:txBody>
      <dsp:txXfrm>
        <a:off x="6924280" y="2361547"/>
        <a:ext cx="1303455" cy="65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B63D7-2519-41B1-A5AD-3D5A85B5C835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FA49C-8262-4461-AA3B-6573624C1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0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A49C-8262-4461-AA3B-6573624C1A8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eprodyk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28601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БИЗНЕС – ПРОЕКТ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Строительство рыбной фермы </a:t>
            </a:r>
            <a:br>
              <a:rPr lang="ru-RU" sz="3200" b="0" dirty="0" smtClean="0"/>
            </a:br>
            <a:r>
              <a:rPr lang="ru-RU" sz="3200" b="0" dirty="0" smtClean="0"/>
              <a:t>по разведению и реализации рыб </a:t>
            </a:r>
            <a:br>
              <a:rPr lang="ru-RU" sz="3200" b="0" dirty="0" smtClean="0"/>
            </a:br>
            <a:r>
              <a:rPr lang="ru-RU" sz="3200" b="0" dirty="0" smtClean="0"/>
              <a:t>осетровых пород.</a:t>
            </a:r>
            <a:endParaRPr lang="ru-RU" sz="32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2852936"/>
            <a:ext cx="5944174" cy="2285798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Покровитель проекта: </a:t>
            </a:r>
            <a:r>
              <a:rPr lang="ru-RU" u="sng" dirty="0" smtClean="0">
                <a:latin typeface="Times New Roman"/>
                <a:ea typeface="Times New Roman"/>
                <a:cs typeface="Times New Roman"/>
              </a:rPr>
              <a:t>Шаламов Михаил Юрьевич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г. Хабаровск, 2017г.</a:t>
            </a:r>
            <a:endParaRPr lang="ru-RU" sz="2400" dirty="0">
              <a:ea typeface="Times New Roman"/>
              <a:cs typeface="Times New Roman"/>
            </a:endParaRPr>
          </a:p>
        </p:txBody>
      </p:sp>
      <p:pic>
        <p:nvPicPr>
          <p:cNvPr id="4" name="Рисунок 3" descr="00565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1988"/>
            <a:ext cx="2664296" cy="2469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04271"/>
              </p:ext>
            </p:extLst>
          </p:nvPr>
        </p:nvGraphicFramePr>
        <p:xfrm>
          <a:off x="467544" y="1124741"/>
          <a:ext cx="8136903" cy="5307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416"/>
                <a:gridCol w="6497003"/>
                <a:gridCol w="1235484"/>
              </a:tblGrid>
              <a:tr h="189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Сумма (руб.)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9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Затраты на строительство: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50 920 998  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968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Оплата территории земли 2-3 га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8 000 000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9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земельного участка под строительство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5 000 000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2125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Отсыпка территории, обустройство и бетонирование резервуара с резервной водой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3 000 000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968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Смета на строительство: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26 290 998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9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помещения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21 454 545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968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теплицы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4 836 453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968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Затраты на согласование по технологическому проекту: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2 130 000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9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производство рыб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1 000 000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9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теплица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1 000 000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968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затраты по бизнес-проекту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130 000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968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Подключение и ввод коммуникаций: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14 500 000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9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электроснабжение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3 000 000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9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водоснабжение (2 скважины)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1 500 000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9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газификация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10 000 000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9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Оборудование: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97 400 000  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9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Стоимость, доставка, монтаж и работы по </a:t>
                      </a:r>
                      <a:r>
                        <a:rPr lang="ru-RU" sz="1100" dirty="0" err="1">
                          <a:effectLst/>
                        </a:rPr>
                        <a:t>пусконаладке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93 000 000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2175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дополнительного оборудования и материалов по техническому процессу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4 400 000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2070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ИТОГО (1+2)</a:t>
                      </a: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148 320 998  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9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Офисное оборудование: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2 245 000  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Компьютеры, принтеры, телефон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200 000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Система видеонаблюдения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2 000 000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Мебель (столы, стулья)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40 000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Програмное</a:t>
                      </a:r>
                      <a:r>
                        <a:rPr lang="ru-RU" sz="1100" dirty="0">
                          <a:effectLst/>
                        </a:rPr>
                        <a:t> обеспечение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35 000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196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Хоз.группа</a:t>
                      </a:r>
                      <a:r>
                        <a:rPr lang="ru-RU" sz="1100" dirty="0">
                          <a:effectLst/>
                        </a:rPr>
                        <a:t>, канцелярия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5 000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  <a:tr h="2070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ИТОГО (1+2+3)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150 565 998 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122" marR="58122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Капитальные вложения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7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890658"/>
              </p:ext>
            </p:extLst>
          </p:nvPr>
        </p:nvGraphicFramePr>
        <p:xfrm>
          <a:off x="1043608" y="1481138"/>
          <a:ext cx="7848870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756"/>
                <a:gridCol w="719590"/>
                <a:gridCol w="661995"/>
                <a:gridCol w="776522"/>
                <a:gridCol w="2396007"/>
              </a:tblGrid>
              <a:tr h="393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Должность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 человек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оклад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ФОТ в месяц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ФОТ в год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ctr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Основной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3 240 000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Главный рыбовод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80000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Инженер-оператор УЗВ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1 080 000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Рабочий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Водитель-экспедитор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40000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Охрана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Дополнительный (теплица)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Агроном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Техник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15 000 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Рабочий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Дополнительный (ТЭЦ)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1 200 000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Инженер-механик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Инженер-электрик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Управленческий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1 680 000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Директор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Бухгалтер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Снабженец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40000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480 000 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ИТОГО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17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590 000  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7 080 000  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СПИСОЧНЫЙ ШТАТ ЗАВОДА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9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Структура организации (17 чел.) на второй год работы.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533902"/>
              </p:ext>
            </p:extLst>
          </p:nvPr>
        </p:nvGraphicFramePr>
        <p:xfrm>
          <a:off x="457200" y="908720"/>
          <a:ext cx="8229600" cy="509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Описание и анализ текущего положения отрасли и рынка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620687"/>
          <a:ext cx="9144000" cy="623968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63688"/>
                <a:gridCol w="7380312"/>
              </a:tblGrid>
              <a:tr h="335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/>
                        <a:t>Концепция/ инструмент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/>
                        <a:t>Отдел Розничной торговли (доставка)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6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/>
                        <a:t>Отрасль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/>
                        <a:t>Рыбная отрасль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6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/>
                        <a:t>Рынок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/>
                        <a:t>Рыба и рыбопродукты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6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/>
                        <a:t>Границы отрасли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/>
                        <a:t>ДВФО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313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/>
                        <a:t>STEP факторы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dirty="0"/>
                        <a:t>Социальные факторы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/>
                        <a:t>Демографические факторы: население ДВФО составляет по данным статистики 6 226 тыс. человек. При такой численности населения – объем потребления рыбы и рыбопродуктов составляет приблизительно 133,85 тыс. тонн.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/>
                        <a:t>Среднемесячные денежные доходы населения в 1 полугодии 2014 г. составляют: 27 241 рубль.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/>
                        <a:t>Ценности: Здоровье и безопасность, удобство, нахождение в зоне комфорта, экономия денег -  основные ценности населения.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/>
                        <a:t>Стили жизни: объем потребления рыбы и рыбопродуктов в России составляет 21,5 кг на человека в год (что совпадает с рекомендуемой нормой для ведения здорового образа жизни и получения необходимых микроэлементов – 18-22 кг. в год).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dirty="0"/>
                        <a:t>Технологические факторы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dirty="0"/>
                        <a:t>Технологические факторы обычно подразумевают такие изменения в технологиях, при которых появляется кардинально новый продукт, удовлетворяющий те же потребности, что и предыдущий продукт, но более эффективным методом, либо появление таких технологий, которые повышают эффективность производства существующего продукта. В рыбной отрасли принципиально нового продукта появится не может – рыба, как была, так и останется. Меняется лишь технологическая составляющая по добыче, либо по разведению.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dirty="0"/>
                        <a:t>Экономические факторы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/>
                        <a:t>Введены санкции на ввоз рыбы из Европы и США;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/>
                        <a:t>Вступление в ВТО – снижение таможенных пошлин на вывоз рыбы – увеличение экспорта;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/>
                        <a:t>Улучшение экономических показателей за последнее время сместили потребление к более ценным видам пород рыб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/>
                        <a:t>Доля объема продаж рыбы является незаконной (нелегальной)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dirty="0"/>
                        <a:t>Политические факторы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/>
                        <a:t>Подготовлен и введен Закон об </a:t>
                      </a:r>
                      <a:r>
                        <a:rPr lang="ru-RU" sz="900" dirty="0" err="1"/>
                        <a:t>Аквакультуре</a:t>
                      </a:r>
                      <a:r>
                        <a:rPr lang="ru-RU" sz="900" dirty="0"/>
                        <a:t>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/>
                        <a:t>Разработана федеральная программа по развитию потенциала водных биоресурсов страны до 2020;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/>
                        <a:t>В 2007 г. Разработана «Стратегия развития </a:t>
                      </a:r>
                      <a:r>
                        <a:rPr lang="ru-RU" sz="900" dirty="0" err="1"/>
                        <a:t>аквакультуры</a:t>
                      </a:r>
                      <a:r>
                        <a:rPr lang="ru-RU" sz="900" dirty="0"/>
                        <a:t> в Российской Федерации на период до 2020 г.».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/>
                        <a:t>На Амуре, по примеру Камчатки, появятся общественные советы за выловом рыбы семейства осетровых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dirty="0"/>
                        <a:t>Экологические факторы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/>
                        <a:t>Борьба с браконьерством и нелегальным экспортом в целом в рыбной отрасли, а также и по отношению к осетровым породам - общая численность амурского осетра в настоящее время не превышает 2 тыс. особей старше двух лет, и неуклонно сокращается;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/>
                        <a:t>Большие объемы вылова дикой рыбы приводят к истощению природных ресурсов.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91680"/>
                <a:gridCol w="7452320"/>
              </a:tblGrid>
              <a:tr h="2919201">
                <a:tc>
                  <a:txBody>
                    <a:bodyPr/>
                    <a:lstStyle/>
                    <a:p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900" b="0" kern="1200" dirty="0" smtClean="0"/>
                        <a:t>производства существующего продукта. В рыбной отрасли принципиально нового продукта появится не может – рыба, как была, так и останется. Меняется лишь технологическая составляющая по добыче, либо по разведению.</a:t>
                      </a:r>
                    </a:p>
                    <a:p>
                      <a:r>
                        <a:rPr kumimoji="0" lang="ru-RU" sz="900" b="0" kern="1200" dirty="0" smtClean="0"/>
                        <a:t>Экономические факторы</a:t>
                      </a:r>
                    </a:p>
                    <a:p>
                      <a:pPr lvl="0"/>
                      <a:r>
                        <a:rPr kumimoji="0" lang="ru-RU" sz="900" b="0" kern="1200" dirty="0" smtClean="0"/>
                        <a:t>Введены санкции на ввоз рыбы из Европы и США;</a:t>
                      </a:r>
                      <a:endParaRPr lang="ru-RU" sz="900" b="0" dirty="0" smtClean="0"/>
                    </a:p>
                    <a:p>
                      <a:pPr lvl="0"/>
                      <a:r>
                        <a:rPr kumimoji="0" lang="ru-RU" sz="900" b="0" kern="1200" dirty="0" smtClean="0"/>
                        <a:t>Вступление в ВТО – снижение таможенных пошлин на вывоз рыбы – увеличение экспорта;</a:t>
                      </a:r>
                      <a:endParaRPr lang="ru-RU" sz="900" b="0" dirty="0" smtClean="0"/>
                    </a:p>
                    <a:p>
                      <a:pPr lvl="0"/>
                      <a:r>
                        <a:rPr kumimoji="0" lang="ru-RU" sz="900" b="0" kern="1200" dirty="0" smtClean="0"/>
                        <a:t>Улучшение экономических показателей за последнее время сместили потребление к более ценным видам пород рыб</a:t>
                      </a:r>
                      <a:endParaRPr lang="ru-RU" sz="900" b="0" dirty="0" smtClean="0"/>
                    </a:p>
                    <a:p>
                      <a:pPr lvl="0"/>
                      <a:r>
                        <a:rPr kumimoji="0" lang="ru-RU" sz="900" b="0" kern="1200" dirty="0" smtClean="0"/>
                        <a:t>Доля объема продаж рыбы является незаконной (нелегальной)</a:t>
                      </a:r>
                      <a:endParaRPr lang="ru-RU" sz="900" b="0" dirty="0" smtClean="0"/>
                    </a:p>
                    <a:p>
                      <a:r>
                        <a:rPr kumimoji="0" lang="ru-RU" sz="900" b="0" kern="1200" dirty="0" smtClean="0"/>
                        <a:t> </a:t>
                      </a:r>
                    </a:p>
                    <a:p>
                      <a:r>
                        <a:rPr kumimoji="0" lang="ru-RU" sz="900" b="0" kern="1200" dirty="0" smtClean="0"/>
                        <a:t>Политические факторы</a:t>
                      </a:r>
                    </a:p>
                    <a:p>
                      <a:pPr lvl="0"/>
                      <a:r>
                        <a:rPr kumimoji="0" lang="ru-RU" sz="900" b="0" kern="1200" dirty="0" smtClean="0"/>
                        <a:t>Подготовлен и введен Закон об </a:t>
                      </a:r>
                      <a:r>
                        <a:rPr kumimoji="0" lang="ru-RU" sz="900" b="0" kern="1200" dirty="0" err="1" smtClean="0"/>
                        <a:t>Аквакультуре</a:t>
                      </a:r>
                      <a:r>
                        <a:rPr kumimoji="0" lang="ru-RU" sz="900" b="0" kern="1200" dirty="0" smtClean="0"/>
                        <a:t>;</a:t>
                      </a:r>
                      <a:endParaRPr lang="ru-RU" sz="900" b="0" dirty="0" smtClean="0"/>
                    </a:p>
                    <a:p>
                      <a:pPr lvl="0"/>
                      <a:r>
                        <a:rPr kumimoji="0" lang="ru-RU" sz="900" b="0" kern="1200" dirty="0" smtClean="0"/>
                        <a:t>Разработана федеральная программа по развитию потенциала водных биоресурсов страны до 2020;</a:t>
                      </a:r>
                      <a:endParaRPr lang="ru-RU" sz="900" b="0" dirty="0" smtClean="0"/>
                    </a:p>
                    <a:p>
                      <a:pPr lvl="0"/>
                      <a:r>
                        <a:rPr kumimoji="0" lang="ru-RU" sz="900" b="0" kern="1200" dirty="0" smtClean="0"/>
                        <a:t>В 2007 г. Разработана «Стратегия развития </a:t>
                      </a:r>
                      <a:r>
                        <a:rPr kumimoji="0" lang="ru-RU" sz="900" b="0" kern="1200" dirty="0" err="1" smtClean="0"/>
                        <a:t>аквакультуры</a:t>
                      </a:r>
                      <a:r>
                        <a:rPr kumimoji="0" lang="ru-RU" sz="900" b="0" kern="1200" dirty="0" smtClean="0"/>
                        <a:t> в Российской Федерации на период до 2020 г.». </a:t>
                      </a:r>
                      <a:endParaRPr lang="ru-RU" sz="900" b="0" dirty="0" smtClean="0"/>
                    </a:p>
                    <a:p>
                      <a:pPr lvl="0"/>
                      <a:r>
                        <a:rPr kumimoji="0" lang="ru-RU" sz="900" b="0" kern="1200" dirty="0" smtClean="0"/>
                        <a:t>На Амуре, по примеру Камчатки, появятся общественные советы за выловом рыбы семейства осетровых</a:t>
                      </a:r>
                      <a:endParaRPr lang="ru-RU" sz="900" b="0" dirty="0" smtClean="0"/>
                    </a:p>
                    <a:p>
                      <a:r>
                        <a:rPr kumimoji="0" lang="ru-RU" sz="900" b="0" kern="1200" dirty="0" smtClean="0"/>
                        <a:t> </a:t>
                      </a:r>
                    </a:p>
                    <a:p>
                      <a:r>
                        <a:rPr kumimoji="0" lang="ru-RU" sz="900" b="0" kern="1200" dirty="0" smtClean="0"/>
                        <a:t>Экологические факторы</a:t>
                      </a:r>
                    </a:p>
                    <a:p>
                      <a:pPr lvl="0"/>
                      <a:r>
                        <a:rPr kumimoji="0" lang="ru-RU" sz="900" b="0" kern="1200" dirty="0" smtClean="0"/>
                        <a:t>Борьба с браконьерством и нелегальным экспортом в целом в рыбной отрасли, а также и по отношению к осетровым породам - общая численность амурского осетра в настоящее время не превышает 2 тыс. особей старше двух лет, и неуклонно сокращается;</a:t>
                      </a:r>
                    </a:p>
                    <a:p>
                      <a:r>
                        <a:rPr kumimoji="0" lang="ru-RU" sz="900" b="0" kern="1200" dirty="0" smtClean="0"/>
                        <a:t>Большие объемы вылова дикой рыбы приводят к истощению природных ресурсов.</a:t>
                      </a:r>
                      <a:r>
                        <a:rPr lang="ru-RU" sz="900" b="0" dirty="0" smtClean="0"/>
                        <a:t> 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8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/>
                        <a:t>5 сил Портера: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/>
                        <a:t>а) конкуренты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b="0" dirty="0"/>
                        <a:t>Количество компаний, добывающих и продающих, либо торгующих рыбой в ДВФО более 1000. На стратегии компании, ведущей деятельность в рыбной отрасли могут влиять следующие факторы: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b="0" dirty="0"/>
                        <a:t>Виды деятельности организации в отрасли: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b="0" dirty="0"/>
                        <a:t>Добыча рыбы;  Переработка рыбы;   Разведение, воспроизводство (</a:t>
                      </a:r>
                      <a:r>
                        <a:rPr lang="ru-RU" sz="900" b="0" dirty="0" err="1"/>
                        <a:t>аквакультура</a:t>
                      </a:r>
                      <a:r>
                        <a:rPr lang="ru-RU" sz="900" b="0" dirty="0"/>
                        <a:t>);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b="0" dirty="0"/>
                        <a:t>Оптовая торговля;  Импорт рыбной продукции;  Экспорт рыбной продукции;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ctr"/>
                        </a:tabLst>
                      </a:pPr>
                      <a:r>
                        <a:rPr lang="ru-RU" sz="900" b="0" dirty="0"/>
                        <a:t>Ассортимент:</a:t>
                      </a:r>
                    </a:p>
                    <a:p>
                      <a:pPr marL="111760" indent="-111760">
                        <a:spcAft>
                          <a:spcPts val="0"/>
                        </a:spcAft>
                        <a:tabLst>
                          <a:tab pos="111760" algn="ctr"/>
                        </a:tabLst>
                      </a:pPr>
                      <a:r>
                        <a:rPr lang="ru-RU" sz="900" b="0" dirty="0"/>
                        <a:t>Свежемороженая, мороженая рыба, свежая, охлажденная рыба, живая рыба, вяленая, сушеная рыба, </a:t>
                      </a:r>
                    </a:p>
                    <a:p>
                      <a:pPr marL="111760" indent="-111760">
                        <a:spcAft>
                          <a:spcPts val="0"/>
                        </a:spcAft>
                        <a:tabLst>
                          <a:tab pos="111760" algn="ctr"/>
                        </a:tabLst>
                      </a:pPr>
                      <a:r>
                        <a:rPr lang="ru-RU" sz="900" b="0" dirty="0"/>
                        <a:t>Пресервы, консервы, полуфабрикаты, готовая продукция, Икра.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b="0" dirty="0"/>
                        <a:t>Способы реализации продукции </a:t>
                      </a:r>
                    </a:p>
                    <a:p>
                      <a:pPr marL="111760" indent="-90170">
                        <a:spcAft>
                          <a:spcPts val="0"/>
                        </a:spcAft>
                        <a:tabLst>
                          <a:tab pos="111760" algn="ctr"/>
                        </a:tabLst>
                      </a:pPr>
                      <a:r>
                        <a:rPr lang="ru-RU" sz="900" b="0" dirty="0"/>
                        <a:t>Напрямую в розничные сети;</a:t>
                      </a:r>
                    </a:p>
                    <a:p>
                      <a:pPr marL="111760" indent="-90170">
                        <a:spcAft>
                          <a:spcPts val="0"/>
                        </a:spcAft>
                        <a:tabLst>
                          <a:tab pos="111760" algn="ctr"/>
                        </a:tabLst>
                      </a:pPr>
                      <a:r>
                        <a:rPr lang="ru-RU" sz="900" b="0" dirty="0"/>
                        <a:t>Через дистрибьюторов;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b="0" dirty="0"/>
                        <a:t>Местоположение организации</a:t>
                      </a:r>
                    </a:p>
                    <a:p>
                      <a:pPr marL="111760" indent="-90170">
                        <a:spcAft>
                          <a:spcPts val="0"/>
                        </a:spcAft>
                        <a:tabLst>
                          <a:tab pos="111760" algn="ctr"/>
                        </a:tabLst>
                      </a:pPr>
                      <a:r>
                        <a:rPr lang="ru-RU" sz="900" b="0" dirty="0"/>
                        <a:t>ДВФО</a:t>
                      </a:r>
                    </a:p>
                    <a:p>
                      <a:pPr marL="111760" indent="-90170">
                        <a:spcAft>
                          <a:spcPts val="0"/>
                        </a:spcAft>
                        <a:tabLst>
                          <a:tab pos="111760" algn="ctr"/>
                        </a:tabLst>
                      </a:pPr>
                      <a:r>
                        <a:rPr lang="ru-RU" sz="900" b="0" dirty="0"/>
                        <a:t>Не ДВФО – Центральная Россия, другие удаленные регионы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/>
                        <a:t>- Тип рынка: близок к совершенной конкуренции – много фирм;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/>
                        <a:t>- Концентрация: низкая, но фирм много и разбросаны по ДВФО;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/>
                        <a:t>- Входные барьеры: выше средних;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/>
                        <a:t>- Выходные барьеры: средние;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/>
                        <a:t>- Дифференциация продукции: однородная продукция, низкая дифференциация;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/>
                        <a:t>- Жизненный цикл отрасли: зрелость</a:t>
                      </a:r>
                      <a:endParaRPr lang="ru-RU" sz="9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-2"/>
          <a:ext cx="91440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7452320"/>
              </a:tblGrid>
              <a:tr h="848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5 сил Портера: 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б) Заменители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b="0" dirty="0">
                          <a:latin typeface="Times New Roman"/>
                          <a:ea typeface="Times New Roman"/>
                          <a:cs typeface="Times New Roman"/>
                        </a:rPr>
                        <a:t>Один продукт является заменителем другого, если повышение цены на один из них приводит к заметному повышению спроса на другой. Продукты-заменители у рыбных продуктов, фактически, отсутствуют.  Потребители могут покупать мясо вместо рыбы, либо другие продукты. Но они не связаны напрямую с изменениями цены на рыбные продукты, либо с изменениями других факторов.</a:t>
                      </a:r>
                      <a:endParaRPr lang="ru-RU" sz="9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5 сил Портера: 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в) Поставщики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b="0" dirty="0">
                          <a:latin typeface="Times New Roman"/>
                          <a:ea typeface="Times New Roman"/>
                          <a:cs typeface="Times New Roman"/>
                        </a:rPr>
                        <a:t>К основным поставщикам в отрасли относятся:</a:t>
                      </a:r>
                      <a:endParaRPr lang="ru-RU" sz="900" b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b="0" dirty="0">
                          <a:latin typeface="Times New Roman"/>
                        </a:rPr>
                        <a:t>Поставщики оборудования ;</a:t>
                      </a:r>
                      <a:endParaRPr lang="ru-RU" sz="900" b="0" dirty="0">
                        <a:latin typeface="Calibri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b="0" dirty="0">
                          <a:latin typeface="Times New Roman"/>
                        </a:rPr>
                        <a:t>Поставщики техники;</a:t>
                      </a:r>
                      <a:endParaRPr lang="ru-RU" sz="900" b="0" dirty="0">
                        <a:latin typeface="Calibri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b="0" dirty="0">
                          <a:latin typeface="Times New Roman"/>
                        </a:rPr>
                        <a:t>Обслуживающие компании (для оборудования и техники);</a:t>
                      </a:r>
                      <a:endParaRPr lang="ru-RU" sz="900" b="0" dirty="0">
                        <a:latin typeface="Calibri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b="0" dirty="0">
                          <a:latin typeface="Times New Roman"/>
                        </a:rPr>
                        <a:t>Поставщики продуктов для переработки рыбы (полуфабрикаты);</a:t>
                      </a:r>
                      <a:endParaRPr lang="ru-RU" sz="900" b="0" dirty="0">
                        <a:latin typeface="Calibri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b="0" dirty="0">
                          <a:latin typeface="Times New Roman"/>
                        </a:rPr>
                        <a:t>Поставщики кормов для разведения рыб;</a:t>
                      </a:r>
                      <a:endParaRPr lang="ru-RU" sz="900" b="0" dirty="0">
                        <a:latin typeface="Calibri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b="0" dirty="0">
                          <a:latin typeface="Times New Roman"/>
                        </a:rPr>
                        <a:t>Поставщики упаковки;</a:t>
                      </a:r>
                      <a:endParaRPr lang="ru-RU" sz="900" b="0" dirty="0">
                        <a:latin typeface="Calibri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b="0" dirty="0" err="1">
                          <a:latin typeface="Times New Roman"/>
                        </a:rPr>
                        <a:t>Логистические</a:t>
                      </a:r>
                      <a:r>
                        <a:rPr lang="ru-RU" sz="900" b="0" dirty="0">
                          <a:latin typeface="Times New Roman"/>
                        </a:rPr>
                        <a:t> компании;</a:t>
                      </a:r>
                      <a:endParaRPr lang="ru-RU" sz="900" b="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889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5 сил Портера: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г) Клиенты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Рынок представлен следующими каналами сбыта: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ctr"/>
                        </a:tabLst>
                      </a:pPr>
                      <a:r>
                        <a:rPr lang="ru-RU" sz="900" u="sng" dirty="0">
                          <a:latin typeface="Times New Roman"/>
                        </a:rPr>
                        <a:t>Розница:</a:t>
                      </a:r>
                      <a:endParaRPr lang="ru-RU" sz="900" dirty="0">
                        <a:latin typeface="Calibri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01295" algn="ctr"/>
                        </a:tabLst>
                      </a:pPr>
                      <a:r>
                        <a:rPr lang="ru-RU" sz="900" dirty="0">
                          <a:latin typeface="Times New Roman"/>
                        </a:rPr>
                        <a:t>Гипермаркеты,   </a:t>
                      </a:r>
                      <a:r>
                        <a:rPr lang="en-US" sz="900" dirty="0">
                          <a:latin typeface="Times New Roman"/>
                        </a:rPr>
                        <a:t>b</a:t>
                      </a:r>
                      <a:r>
                        <a:rPr lang="ru-RU" sz="900" dirty="0">
                          <a:latin typeface="Times New Roman"/>
                        </a:rPr>
                        <a:t>. Рынки.</a:t>
                      </a:r>
                      <a:endParaRPr lang="ru-RU" sz="900" dirty="0">
                        <a:latin typeface="Calibri"/>
                      </a:endParaRPr>
                    </a:p>
                    <a:p>
                      <a:pPr marL="291465">
                        <a:spcAft>
                          <a:spcPts val="0"/>
                        </a:spcAft>
                        <a:tabLst>
                          <a:tab pos="201295" algn="ctr"/>
                        </a:tabLst>
                      </a:pPr>
                      <a:r>
                        <a:rPr lang="ru-RU" sz="900" dirty="0">
                          <a:latin typeface="Times New Roman"/>
                        </a:rPr>
                        <a:t>с. Супермаркеты, розничные сети, отдельные магазины, специализированные рыбные магазины;</a:t>
                      </a:r>
                      <a:endParaRPr lang="ru-RU" sz="900" dirty="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ctr"/>
                        </a:tabLst>
                      </a:pPr>
                      <a:r>
                        <a:rPr lang="ru-RU" sz="900" u="sng" dirty="0" err="1">
                          <a:latin typeface="Times New Roman"/>
                        </a:rPr>
                        <a:t>HoReCa</a:t>
                      </a:r>
                      <a:r>
                        <a:rPr lang="ru-RU" sz="900" u="sng" dirty="0">
                          <a:latin typeface="Times New Roman"/>
                        </a:rPr>
                        <a:t> (кафе, рестораны);</a:t>
                      </a:r>
                      <a:endParaRPr lang="ru-RU" sz="900" dirty="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ctr"/>
                        </a:tabLst>
                      </a:pPr>
                      <a:r>
                        <a:rPr lang="ru-RU" sz="900" u="sng" dirty="0">
                          <a:latin typeface="Times New Roman"/>
                        </a:rPr>
                        <a:t>Прямые продажи конечным покупателям</a:t>
                      </a:r>
                      <a:endParaRPr lang="ru-RU" sz="900" dirty="0">
                        <a:latin typeface="Calibri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471805" algn="ctr"/>
                        </a:tabLst>
                      </a:pPr>
                      <a:r>
                        <a:rPr lang="ru-RU" sz="900" dirty="0">
                          <a:latin typeface="Times New Roman"/>
                        </a:rPr>
                        <a:t>Продажа с собственного склада;        б. Доставка продукции на дом;</a:t>
                      </a:r>
                      <a:endParaRPr lang="ru-RU" sz="900" dirty="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ctr"/>
                        </a:tabLst>
                      </a:pPr>
                      <a:r>
                        <a:rPr lang="ru-RU" sz="900" u="sng" dirty="0">
                          <a:latin typeface="Times New Roman"/>
                        </a:rPr>
                        <a:t>Дистрибьюторские компании и магазины в других городах:</a:t>
                      </a:r>
                      <a:endParaRPr lang="ru-RU" sz="900" dirty="0">
                        <a:latin typeface="Calibri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471805" algn="ctr"/>
                        </a:tabLst>
                      </a:pPr>
                      <a:r>
                        <a:rPr lang="ru-RU" sz="900" dirty="0">
                          <a:latin typeface="Times New Roman"/>
                        </a:rPr>
                        <a:t>Комсомольск-на-Амуре, Благовещенск,  Амурск, Биробиджан, Владивосток</a:t>
                      </a:r>
                      <a:endParaRPr lang="ru-RU" sz="900" dirty="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ctr"/>
                        </a:tabLst>
                      </a:pPr>
                      <a:r>
                        <a:rPr lang="ru-RU" sz="900" u="sng" dirty="0">
                          <a:latin typeface="Times New Roman"/>
                        </a:rPr>
                        <a:t>Экспорт продукции за пределы России:</a:t>
                      </a:r>
                      <a:endParaRPr lang="ru-RU" sz="900" dirty="0">
                        <a:latin typeface="Calibri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471805" algn="ctr"/>
                        </a:tabLst>
                      </a:pPr>
                      <a:r>
                        <a:rPr lang="ru-RU" sz="900" dirty="0">
                          <a:latin typeface="Times New Roman"/>
                        </a:rPr>
                        <a:t>Китай;  Южная Корея; Япония;</a:t>
                      </a:r>
                      <a:endParaRPr lang="ru-RU" sz="9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34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5 сил Портера: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) Потенциальные участники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Источники возможного появления новых участников рынка: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>
                          <a:latin typeface="Times New Roman"/>
                        </a:rPr>
                        <a:t>Появление совершенно новых игроков на рынке с собственным капиталом;</a:t>
                      </a:r>
                      <a:endParaRPr lang="ru-RU" sz="900" dirty="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>
                          <a:latin typeface="Times New Roman"/>
                        </a:rPr>
                        <a:t>Появление новых игроков на рынке при поддержке государственного капитала;</a:t>
                      </a:r>
                      <a:endParaRPr lang="ru-RU" sz="900" dirty="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>
                          <a:latin typeface="Times New Roman"/>
                        </a:rPr>
                        <a:t>Открытие новых видов деятельности у уже существующих агропромышленных предприятий.</a:t>
                      </a:r>
                      <a:endParaRPr lang="ru-RU" sz="900" dirty="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latin typeface="Times New Roman"/>
                        </a:rPr>
                        <a:t>Появление на рынке новых продуктов и брендов с западной части России;</a:t>
                      </a:r>
                      <a:endParaRPr lang="ru-RU" sz="900" dirty="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ctr"/>
                        </a:tabLst>
                      </a:pPr>
                      <a:r>
                        <a:rPr lang="ru-RU" sz="900" dirty="0">
                          <a:latin typeface="Times New Roman"/>
                        </a:rPr>
                        <a:t>Возможный импорт продукции из Азиатских стран (Китай, Вьетнам и т.д.);</a:t>
                      </a:r>
                      <a:endParaRPr lang="ru-RU" sz="900" dirty="0"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Эффект масштаба: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желателен (затраты выше среднего)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Дифференциация продукта: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низкая (затраты выше среднего)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Потребности в капитале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: высокие затраты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Преимущества в затратах, не зависящие от масштаба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: важность выше средней (невысокие затраты)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Доступ к каналам распределения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: важно (затраты выше среднего)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Государственное регулирование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: средние затраты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7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КФУ Отрасли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91690" algn="ctr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Общие КФУ для отрасли (обобщенно): Эффективность в затратах; Наличие продукции на складе; Активные продажи; Доступ к каналам сбыта; Вложения в маркетинг и продвижение; Положительные взаимоотношения с властями;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765175"/>
          <a:ext cx="8229600" cy="500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5987008"/>
              </a:tblGrid>
              <a:tr h="526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Составляющая бизнес модели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Продукт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•	Осетр живой,  Осетр потрошеный,  Осетр замороженный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•	Филе осетра, Осетр копченый , Икра осетра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•	Набор (голова, хвост)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7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Ценностное предложение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Тесные связи с потребителями, возможность попробовать уникальную рыбу, занесенную в красную книгу, произведенную абсолютно законным способом.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6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Каналы сбыта: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471805" algn="ctr"/>
                        </a:tabLst>
                      </a:pPr>
                      <a:r>
                        <a:rPr lang="ru-RU" sz="1200" dirty="0">
                          <a:latin typeface="Times New Roman"/>
                        </a:rPr>
                        <a:t>Розница: Гипермаркеты, Супермаркеты, розничные сети, отдельные розничные магазины, специализированные рыбные магазины; Рынки;</a:t>
                      </a:r>
                      <a:endParaRPr lang="ru-RU" sz="1200" dirty="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ctr"/>
                        </a:tabLst>
                      </a:pPr>
                      <a:r>
                        <a:rPr lang="ru-RU" sz="1200" dirty="0" err="1">
                          <a:latin typeface="Times New Roman"/>
                        </a:rPr>
                        <a:t>HoReCa</a:t>
                      </a:r>
                      <a:r>
                        <a:rPr lang="ru-RU" sz="1200" dirty="0">
                          <a:latin typeface="Times New Roman"/>
                        </a:rPr>
                        <a:t> (кафе, рестораны);</a:t>
                      </a:r>
                      <a:endParaRPr lang="ru-RU" sz="1200" dirty="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ctr"/>
                        </a:tabLst>
                      </a:pPr>
                      <a:r>
                        <a:rPr lang="ru-RU" sz="1200" dirty="0">
                          <a:latin typeface="Times New Roman"/>
                        </a:rPr>
                        <a:t>Прямые продажи конечным покупателям</a:t>
                      </a:r>
                      <a:endParaRPr lang="ru-RU" sz="1200" dirty="0">
                        <a:latin typeface="Calibri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471805" algn="ctr"/>
                        </a:tabLst>
                      </a:pPr>
                      <a:r>
                        <a:rPr lang="ru-RU" sz="1200" dirty="0">
                          <a:latin typeface="Times New Roman"/>
                        </a:rPr>
                        <a:t>Продажа с собственного склада; Доставка продукции на дом;</a:t>
                      </a:r>
                      <a:endParaRPr lang="ru-RU" sz="1200" dirty="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ctr"/>
                        </a:tabLst>
                      </a:pPr>
                      <a:r>
                        <a:rPr lang="ru-RU" sz="1200" dirty="0">
                          <a:latin typeface="Times New Roman"/>
                        </a:rPr>
                        <a:t>Дистрибьюторские компании и магазины в других городах:</a:t>
                      </a:r>
                      <a:endParaRPr lang="ru-RU" sz="1200" dirty="0">
                        <a:latin typeface="Calibri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471805" algn="ctr"/>
                        </a:tabLst>
                      </a:pPr>
                      <a:r>
                        <a:rPr lang="ru-RU" sz="1200" dirty="0">
                          <a:latin typeface="Times New Roman"/>
                        </a:rPr>
                        <a:t>Комсомольск-на-Амуре, Благовещенск, Владивосток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26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Ключевые ресурсы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Строения, оборудование, земля; Технология производства; Персонал; Инвестиции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6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Ключевые виды деятельности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Производство рыбы; Доставка; Процесс продажи;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Бизнес – модель компании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Общий (предварительный)  план проекта.  Общая диаграмма </a:t>
            </a:r>
            <a:r>
              <a:rPr lang="ru-RU" sz="1800" dirty="0" err="1" smtClean="0"/>
              <a:t>Ганта</a:t>
            </a:r>
            <a:endParaRPr lang="ru-RU" sz="1800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 cstate="print"/>
          <a:srcRect l="13021" t="21888" r="11449" b="21341"/>
          <a:stretch>
            <a:fillRect/>
          </a:stretch>
        </p:blipFill>
        <p:spPr bwMode="auto">
          <a:xfrm>
            <a:off x="539552" y="1268760"/>
            <a:ext cx="80286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endParaRPr lang="ru-RU" sz="1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 l="13021" t="24624" r="12988" b="18741"/>
          <a:stretch>
            <a:fillRect/>
          </a:stretch>
        </p:blipFill>
        <p:spPr bwMode="auto">
          <a:xfrm>
            <a:off x="611560" y="1268760"/>
            <a:ext cx="795595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Диаграммы количества организаций</a:t>
            </a:r>
            <a:endParaRPr lang="ru-RU" sz="1800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 l="14753" t="23667" r="14252" b="23776"/>
          <a:stretch>
            <a:fillRect/>
          </a:stretch>
        </p:blipFill>
        <p:spPr bwMode="auto">
          <a:xfrm>
            <a:off x="539552" y="1052736"/>
            <a:ext cx="815167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22529"/>
              </p:ext>
            </p:extLst>
          </p:nvPr>
        </p:nvGraphicFramePr>
        <p:xfrm>
          <a:off x="467544" y="1196752"/>
          <a:ext cx="8229600" cy="49685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37615"/>
                <a:gridCol w="6291985"/>
              </a:tblGrid>
              <a:tr h="560966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Миссия проекта</a:t>
                      </a: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Обеспечить ДВФО свежей, высококачественной рыбой и рыбной продукцией из осетровых пород. </a:t>
                      </a: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896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Предназначение проекта</a:t>
                      </a: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Компания «Рыбная ферма» - это команда специалистов создана для того, чтобы организовать, построить, запустить и эксплуатировать предприятие по производству готовой товарной рыбы, икры, рыбной продукции высокого качества. В производстве планируется применение УЗВ (установки замкнутого водоснабжения), то на основе полученного гумуса будет круглый год выращиваться клубника.   </a:t>
                      </a: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69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Основные цели проекта с указанием критериев качества и успеха</a:t>
                      </a: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600" u="sng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Стратегическая цель по ДВФО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обеспечить население ДВФО  высококачественной свежей рыбой и рыбной продукцией.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600" u="sng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Операционная цель по г. Хабаровска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обеспечить занятость населения, способствовать развитию предпринимательства, разнообразить пищевую линейку в городе и крае, расширить линейку продуктов в пищевой отрасли на территории ДВФО.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600" u="sng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Текущие цели для компании «Рыбная ферма»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получить прибыль. В этой цели заинтересованы не только участники проекта, но и другие  заинтересованные лица, поэтому эту цель рассмотрели при помощи критерий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SMART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1466" marR="61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0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229600" cy="428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Телефон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Адрес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Осуществляют  разведение рыб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ООО Рыболовецкий Колхоз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+7 (924) 214-33-78          +7 (914) 178-12-15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Ульчский район, с. Сусанино , ул. Куйбышева, 23а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н/д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Отвечает очень грубая девушка. Не заинтересованы в клиентах.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ООО ТРК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+7(924) 201-43-96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Хабаровск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н/д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 берут трубку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ООО Амурский Строительный Двор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(4212) 26-86-09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г.Хабаровск ул. Автономная 12.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Разово работали, остатки продукции сейчас на Сахалине. Не являются конкурентами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ООО Бригантина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+7 (914) 544-33-78 (Юрий)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Хабаровск, ул.Павловича, д.13, оф.342.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Осуществляют вылов рыбы, имеют широкий ассортимент. 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www.moreprodykt.com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ООО РегионСнаб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+7 (4212) 622–101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Хабаровск, ул. Флегонтова,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2-113.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данный момент не занимаются рыбой. Производства нет.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Организации, работающие в области </a:t>
            </a:r>
            <a:r>
              <a:rPr lang="ru-RU" sz="2000" dirty="0" err="1" smtClean="0"/>
              <a:t>Аквакультуры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047463"/>
              </p:ext>
            </p:extLst>
          </p:nvPr>
        </p:nvGraphicFramePr>
        <p:xfrm>
          <a:off x="395536" y="1196752"/>
          <a:ext cx="8229600" cy="336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Телефон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Адрес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Осуществляют 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разведению рыб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Анюйский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лососевый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рыборазводный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завод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8(42156)43175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Хабаровский край, Нанайский район, с. Найхин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Рыбу не продают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Анюйский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осетровый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рыборазводный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завод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8(42156)43284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Хабаровский край, Нанайский район, с. Найхин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Выращивают, но не продают. Цели больше про экологию.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Гурский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рыборазводный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завод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8(4217)566936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Хабаровский край, Комсомольский район, ст.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Гурское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105км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 них рыбы нет, Анюйский завод готовит для них икру, чтобы они вывели свое стадо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Удинский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рыборазводный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завод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8(42144)28410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Хабаровский край, район имени Полины Осипенко, пос.Удинск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Ситуация как в Гурском рыбоводном заводе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Заводы ведущие деятельность в Хабаровском крае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00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936104"/>
                <a:gridCol w="1224136"/>
                <a:gridCol w="1008112"/>
                <a:gridCol w="740668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Удобство логистики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Гипермаркеты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Розничные магазины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Рынки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HoReCa (кафе, рестораны)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Прямые продажи</a:t>
                      </a: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Дистрибьюторские компании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Хабаровск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349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62 747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Владивосток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933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63 460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Комсомольск-на-Амуре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27 259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Благовещенск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23 005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Петропавловск-Камчатский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19 313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Южно-Сахалинск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537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20 372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Направление продажи продукции по каналам сбыта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79" y="214290"/>
            <a:ext cx="8314349" cy="600079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062664" cy="1829761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 descr="63388_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492896"/>
            <a:ext cx="561662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Система УЗВ. Требуемая площадь на всю ферму – от 3 Га и более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42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УЗВ (установка замкнутого водоснабжения) представляет из себя бассейны с подключенной системой фильтрации и циркуляции воды для поступления кислорода. Использование УЗВ для выращивания осетра оправдано в районах с суровыми климатическими условиями, так как рост рыбы перестает зависеть от погодных условий. С помощью УЗВ можно регулировать температуру воды и степень насыщенности её кислородом, что позволяет, например, получить несколько нерестов рыбы в год. Благодаря установке замкнутого водоснабжения повышается плотность содержания рыбы до 100 кг/м2. При выращивании осетра в УЗВ рыба достигает своего товарного веса уже к 1 – 1,5 году.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</a:t>
            </a:r>
            <a:r>
              <a:rPr lang="ru-RU" dirty="0" smtClean="0"/>
              <a:t> выращивания.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369217308_shema-uzv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4248472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456113" y="3787775"/>
          <a:ext cx="977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Объект упаковщика для оболочки" showAsIcon="1" r:id="rId3" imgW="977400" imgH="685800" progId="Package">
                  <p:embed/>
                </p:oleObj>
              </mc:Choice>
              <mc:Fallback>
                <p:oleObj name="Объект упаковщика для оболочки" showAsIcon="1" r:id="rId3" imgW="97740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3787775"/>
                        <a:ext cx="977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C:\Users\User\Desktop\Новая папка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428736"/>
            <a:ext cx="8234392" cy="450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sseynyi-uz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8215370" cy="42543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\ugor-v-uz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00105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Новая папка\vyirashhivanie-v-uzv-ose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001056" cy="450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i="1" u="sng" dirty="0" smtClean="0"/>
              <a:t>Чистая текущая стоимость (</a:t>
            </a:r>
            <a:r>
              <a:rPr lang="en-US" b="1" i="1" u="sng" dirty="0" smtClean="0"/>
              <a:t>NPV</a:t>
            </a:r>
            <a:r>
              <a:rPr lang="ru-RU" b="1" i="1" u="sng" dirty="0" smtClean="0"/>
              <a:t>).</a:t>
            </a:r>
            <a:r>
              <a:rPr lang="ru-RU" dirty="0" smtClean="0"/>
              <a:t> = </a:t>
            </a:r>
            <a:r>
              <a:rPr lang="ru-RU" b="1" dirty="0" smtClean="0"/>
              <a:t>44 828 479   </a:t>
            </a:r>
            <a:r>
              <a:rPr lang="ru-RU" b="1" dirty="0"/>
              <a:t>руб.</a:t>
            </a:r>
            <a:r>
              <a:rPr lang="ru-RU" dirty="0" smtClean="0"/>
              <a:t> </a:t>
            </a:r>
          </a:p>
          <a:p>
            <a:pPr lvl="0"/>
            <a:r>
              <a:rPr lang="ru-RU" b="1" i="1" u="sng" dirty="0" smtClean="0"/>
              <a:t>Чистая текущая стоимость (</a:t>
            </a:r>
            <a:r>
              <a:rPr lang="en-US" b="1" i="1" u="sng" dirty="0" smtClean="0"/>
              <a:t>NPV</a:t>
            </a:r>
            <a:r>
              <a:rPr lang="ru-RU" b="1" i="1" u="sng" dirty="0" smtClean="0"/>
              <a:t>) с дисконтным шагом</a:t>
            </a:r>
            <a:r>
              <a:rPr lang="ru-RU" dirty="0" smtClean="0"/>
              <a:t> = </a:t>
            </a:r>
            <a:r>
              <a:rPr lang="ru-RU" b="1" dirty="0" smtClean="0"/>
              <a:t>50 392 579 </a:t>
            </a:r>
            <a:r>
              <a:rPr lang="ru-RU" b="1" dirty="0"/>
              <a:t>руб</a:t>
            </a:r>
            <a:r>
              <a:rPr lang="ru-RU" b="1" dirty="0" smtClean="0"/>
              <a:t>.</a:t>
            </a:r>
          </a:p>
          <a:p>
            <a:pPr lvl="0"/>
            <a:r>
              <a:rPr lang="ru-RU" b="1" i="1" u="sng" dirty="0" smtClean="0"/>
              <a:t>Внутренняя норма отдачи (</a:t>
            </a:r>
            <a:r>
              <a:rPr lang="en-US" b="1" i="1" u="sng" dirty="0" smtClean="0"/>
              <a:t>IRR</a:t>
            </a:r>
            <a:r>
              <a:rPr lang="ru-RU" b="1" i="1" u="sng" dirty="0" smtClean="0"/>
              <a:t>)</a:t>
            </a:r>
            <a:r>
              <a:rPr lang="ru-RU" b="1" u="sng" dirty="0" smtClean="0"/>
              <a:t>.</a:t>
            </a:r>
            <a:r>
              <a:rPr lang="ru-RU" dirty="0" smtClean="0"/>
              <a:t> Благодаря этому методу увидели в процентном выражении ожидаемую ежегодную отдачу на инвестированный капитал. Наша цифра: </a:t>
            </a:r>
            <a:r>
              <a:rPr lang="ru-RU" b="1" dirty="0" smtClean="0"/>
              <a:t>87%. </a:t>
            </a:r>
            <a:r>
              <a:rPr lang="ru-RU" dirty="0" smtClean="0"/>
              <a:t>Проект можно считать экономически выгодным, т.к. его </a:t>
            </a:r>
            <a:r>
              <a:rPr lang="en-US" i="1" dirty="0" smtClean="0"/>
              <a:t>IRR </a:t>
            </a:r>
            <a:r>
              <a:rPr lang="ru-RU" dirty="0" smtClean="0"/>
              <a:t>превосходит предполагаемую  стоимость капитала с дисконтным шагом для данной организации. </a:t>
            </a:r>
          </a:p>
          <a:p>
            <a:pPr lvl="0"/>
            <a:r>
              <a:rPr lang="ru-RU" b="1" i="1" u="sng" dirty="0" smtClean="0"/>
              <a:t>Срок простой окупаемости</a:t>
            </a:r>
            <a:r>
              <a:rPr lang="ru-RU" b="1" dirty="0" smtClean="0"/>
              <a:t> (РВР - в натуральном выражении)</a:t>
            </a:r>
            <a:r>
              <a:rPr lang="ru-RU" dirty="0" smtClean="0"/>
              <a:t>.  В результате расчётов получили </a:t>
            </a:r>
            <a:r>
              <a:rPr lang="ru-RU" b="1" dirty="0" smtClean="0"/>
              <a:t>9 лет,</a:t>
            </a:r>
            <a:r>
              <a:rPr lang="ru-RU" dirty="0" smtClean="0"/>
              <a:t> а </a:t>
            </a:r>
            <a:r>
              <a:rPr lang="ru-RU" b="1" i="1" u="sng" dirty="0" smtClean="0"/>
              <a:t>срок дисконтированной окупаемости (</a:t>
            </a:r>
            <a:r>
              <a:rPr lang="en-US" b="1" i="1" u="sng" dirty="0" smtClean="0"/>
              <a:t>DPBP</a:t>
            </a:r>
            <a:r>
              <a:rPr lang="ru-RU" i="1" u="sng" dirty="0" smtClean="0"/>
              <a:t>)</a:t>
            </a:r>
            <a:r>
              <a:rPr lang="ru-RU" dirty="0" smtClean="0"/>
              <a:t> = </a:t>
            </a:r>
            <a:r>
              <a:rPr lang="ru-RU" b="1" dirty="0" smtClean="0"/>
              <a:t>11 лет.</a:t>
            </a:r>
            <a:r>
              <a:rPr lang="ru-RU" dirty="0" smtClean="0"/>
              <a:t>  Стоимость капитала учитывается в операционных затратах. </a:t>
            </a:r>
          </a:p>
          <a:p>
            <a:pPr lvl="0"/>
            <a:r>
              <a:rPr lang="ru-RU" b="1" i="1" u="sng" dirty="0" smtClean="0"/>
              <a:t>Отдача на вложенный капитал (</a:t>
            </a:r>
            <a:r>
              <a:rPr lang="en-US" b="1" i="1" u="sng" dirty="0" smtClean="0"/>
              <a:t>ROCE</a:t>
            </a:r>
            <a:r>
              <a:rPr lang="ru-RU" b="1" i="1" u="sng" dirty="0" smtClean="0"/>
              <a:t>).</a:t>
            </a:r>
            <a:r>
              <a:rPr lang="ru-RU" dirty="0" smtClean="0"/>
              <a:t> = 84 092 857 </a:t>
            </a:r>
            <a:r>
              <a:rPr lang="ru-RU" dirty="0"/>
              <a:t>к 2024г.</a:t>
            </a:r>
            <a:r>
              <a:rPr lang="ru-RU" b="1" dirty="0" smtClean="0"/>
              <a:t>.</a:t>
            </a:r>
            <a:r>
              <a:rPr lang="ru-RU" dirty="0" smtClean="0"/>
              <a:t>  </a:t>
            </a:r>
          </a:p>
          <a:p>
            <a:pPr lvl="0"/>
            <a:r>
              <a:rPr lang="ru-RU" b="1" i="1" u="sng" dirty="0" smtClean="0"/>
              <a:t>Коэффициент общей рентабельности.</a:t>
            </a:r>
            <a:r>
              <a:rPr lang="ru-RU" b="1" dirty="0" smtClean="0"/>
              <a:t> (</a:t>
            </a:r>
            <a:r>
              <a:rPr lang="en-US" b="1" dirty="0" smtClean="0"/>
              <a:t>ROS</a:t>
            </a:r>
            <a:r>
              <a:rPr lang="ru-RU" b="1" dirty="0" smtClean="0"/>
              <a:t>)</a:t>
            </a:r>
            <a:r>
              <a:rPr lang="ru-RU" dirty="0" smtClean="0"/>
              <a:t> = </a:t>
            </a:r>
            <a:r>
              <a:rPr lang="ru-RU" b="1" dirty="0" smtClean="0"/>
              <a:t>1.</a:t>
            </a:r>
            <a:r>
              <a:rPr lang="ru-RU" dirty="0" smtClean="0"/>
              <a:t> </a:t>
            </a:r>
          </a:p>
          <a:p>
            <a:pPr lvl="0"/>
            <a:r>
              <a:rPr lang="ru-RU" b="1" i="1" u="sng" dirty="0" smtClean="0"/>
              <a:t>Показатель использования активов (</a:t>
            </a:r>
            <a:r>
              <a:rPr lang="en-US" b="1" i="1" u="sng" dirty="0" smtClean="0"/>
              <a:t>AUR</a:t>
            </a:r>
            <a:r>
              <a:rPr lang="ru-RU" b="1" i="1" u="sng" dirty="0" smtClean="0"/>
              <a:t>) </a:t>
            </a:r>
            <a:r>
              <a:rPr lang="ru-RU" dirty="0" smtClean="0"/>
              <a:t>= </a:t>
            </a:r>
            <a:r>
              <a:rPr lang="ru-RU" b="1" dirty="0" smtClean="0"/>
              <a:t>70.</a:t>
            </a:r>
            <a:endParaRPr lang="ru-RU" dirty="0" smtClean="0"/>
          </a:p>
          <a:p>
            <a:pPr lvl="0"/>
            <a:r>
              <a:rPr lang="ru-RU" b="1" i="1" u="sng" dirty="0" smtClean="0"/>
              <a:t>Коэффициент ликвидности</a:t>
            </a:r>
            <a:r>
              <a:rPr lang="ru-RU" dirty="0" smtClean="0"/>
              <a:t> = </a:t>
            </a:r>
            <a:r>
              <a:rPr lang="ru-RU" b="1" dirty="0" smtClean="0"/>
              <a:t>1.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 smtClean="0"/>
              <a:t>Финансовая оценка проекта.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изнес-Проек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Бизнес-Проект</Template>
  <TotalTime>581</TotalTime>
  <Words>1984</Words>
  <Application>Microsoft Office PowerPoint</Application>
  <PresentationFormat>Экран (4:3)</PresentationFormat>
  <Paragraphs>485</Paragraphs>
  <Slides>24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Бизнес-Проект</vt:lpstr>
      <vt:lpstr>Объект упаковщика для оболочки</vt:lpstr>
      <vt:lpstr>БИЗНЕС – ПРОЕКТ Строительство рыбной фермы  по разведению и реализации рыб  осетровых пород.</vt:lpstr>
      <vt:lpstr>Резюме проекта</vt:lpstr>
      <vt:lpstr>Система УЗВ. Требуемая площадь на всю ферму – от 3 Га и более</vt:lpstr>
      <vt:lpstr>Технология выращивания.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Финансовая оценка проекта.  </vt:lpstr>
      <vt:lpstr>Капитальные вложения</vt:lpstr>
      <vt:lpstr>СПИСОЧНЫЙ ШТАТ ЗАВОДА</vt:lpstr>
      <vt:lpstr>Структура организации (17 чел.) на второй год работы.</vt:lpstr>
      <vt:lpstr>Описание и анализ текущего положения отрасли и рынка</vt:lpstr>
      <vt:lpstr>Презентация PowerPoint</vt:lpstr>
      <vt:lpstr>Презентация PowerPoint</vt:lpstr>
      <vt:lpstr>Бизнес – модель компании</vt:lpstr>
      <vt:lpstr>Общий (предварительный)  план проекта.  Общая диаграмма Ганта</vt:lpstr>
      <vt:lpstr>Презентация PowerPoint</vt:lpstr>
      <vt:lpstr>Диаграммы количества организаций</vt:lpstr>
      <vt:lpstr>Организации, работающие в области Аквакультуры</vt:lpstr>
      <vt:lpstr>Заводы ведущие деятельность в Хабаровском крае</vt:lpstr>
      <vt:lpstr>Направление продажи продукции по каналам сбыта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– ПРОЕКТ Строительство рыбной фермы  по разведению и реализации рыб  осетровых пород.</dc:title>
  <dc:creator>User</dc:creator>
  <cp:lastModifiedBy>vbc</cp:lastModifiedBy>
  <cp:revision>42</cp:revision>
  <dcterms:created xsi:type="dcterms:W3CDTF">2016-03-10T22:11:50Z</dcterms:created>
  <dcterms:modified xsi:type="dcterms:W3CDTF">2018-04-08T23:13:50Z</dcterms:modified>
</cp:coreProperties>
</file>