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1" r:id="rId2"/>
    <p:sldMasterId id="2147483697" r:id="rId3"/>
  </p:sldMasterIdLst>
  <p:notesMasterIdLst>
    <p:notesMasterId r:id="rId60"/>
  </p:notesMasterIdLst>
  <p:sldIdLst>
    <p:sldId id="424" r:id="rId4"/>
    <p:sldId id="504" r:id="rId5"/>
    <p:sldId id="490" r:id="rId6"/>
    <p:sldId id="384" r:id="rId7"/>
    <p:sldId id="385" r:id="rId8"/>
    <p:sldId id="492" r:id="rId9"/>
    <p:sldId id="486" r:id="rId10"/>
    <p:sldId id="483" r:id="rId11"/>
    <p:sldId id="485" r:id="rId12"/>
    <p:sldId id="487" r:id="rId13"/>
    <p:sldId id="488" r:id="rId14"/>
    <p:sldId id="489" r:id="rId15"/>
    <p:sldId id="484" r:id="rId16"/>
    <p:sldId id="491" r:id="rId17"/>
    <p:sldId id="425" r:id="rId18"/>
    <p:sldId id="472" r:id="rId19"/>
    <p:sldId id="260" r:id="rId20"/>
    <p:sldId id="482" r:id="rId21"/>
    <p:sldId id="427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3" r:id="rId32"/>
    <p:sldId id="480" r:id="rId33"/>
    <p:sldId id="481" r:id="rId34"/>
    <p:sldId id="459" r:id="rId35"/>
    <p:sldId id="458" r:id="rId36"/>
    <p:sldId id="457" r:id="rId37"/>
    <p:sldId id="460" r:id="rId38"/>
    <p:sldId id="461" r:id="rId39"/>
    <p:sldId id="439" r:id="rId40"/>
    <p:sldId id="474" r:id="rId41"/>
    <p:sldId id="475" r:id="rId42"/>
    <p:sldId id="473" r:id="rId43"/>
    <p:sldId id="403" r:id="rId44"/>
    <p:sldId id="476" r:id="rId45"/>
    <p:sldId id="396" r:id="rId46"/>
    <p:sldId id="440" r:id="rId47"/>
    <p:sldId id="477" r:id="rId48"/>
    <p:sldId id="501" r:id="rId49"/>
    <p:sldId id="495" r:id="rId50"/>
    <p:sldId id="494" r:id="rId51"/>
    <p:sldId id="496" r:id="rId52"/>
    <p:sldId id="497" r:id="rId53"/>
    <p:sldId id="498" r:id="rId54"/>
    <p:sldId id="499" r:id="rId55"/>
    <p:sldId id="500" r:id="rId56"/>
    <p:sldId id="503" r:id="rId57"/>
    <p:sldId id="502" r:id="rId58"/>
    <p:sldId id="441" r:id="rId59"/>
  </p:sldIdLst>
  <p:sldSz cx="9144000" cy="6858000" type="screen4x3"/>
  <p:notesSz cx="7559675" cy="10691813"/>
  <p:defaultTextStyle>
    <a:defPPr>
      <a:defRPr lang="en-GB"/>
    </a:defPPr>
    <a:lvl1pPr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1pPr>
    <a:lvl2pPr marL="742950" indent="-285750"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2pPr>
    <a:lvl3pPr marL="1143000" indent="-228600"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3pPr>
    <a:lvl4pPr marL="1600200" indent="-228600"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4pPr>
    <a:lvl5pPr marL="2057400" indent="-228600"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12" d="100"/>
          <a:sy n="112" d="100"/>
        </p:scale>
        <p:origin x="-1584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e-IL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fld id="{1EE7B2F2-C981-4404-B93E-6846699149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45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9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4901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20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823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21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2293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22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138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24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8951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25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3104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26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2571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27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3108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28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7508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29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3307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30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3378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10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0368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31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628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32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7628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33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9154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34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4849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35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576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36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0207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37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7666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38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4861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39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7468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40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692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11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8885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12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2873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A574-51FC-4DC0-881D-224AD7B0D84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16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746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17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766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18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215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19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766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AE3023-3039-4593-874E-9AEFE387C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4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A93323B-8CCD-4247-9319-894CDB189F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3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30CD809-C225-4D37-BE01-6D0977F9F0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6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51F9-1D2E-4C86-A83D-F3DF0A6D3A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EDC0B-4DD5-4808-8806-11725D5CA9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75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EFED-89D2-4934-B30A-4453F8541DBF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ט"ו/אב/תשע"ז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A5CA0-A02A-46FA-9856-753974E40CD2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12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33466-AD3E-4E91-B378-18E3A1D6EB1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ט"ו/אב/תשע"ז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77E39-3745-40E7-B582-D894221BA9BD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78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362E5-A128-42B7-8EC5-1A0137ED1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34A12-9114-49F4-A48A-C6D78E3F0C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21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56158-B321-4BA9-A962-C38992C9CD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289EE-A859-4479-A37F-521FBB8B31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6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96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15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7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8994A42-E02D-4B9E-85E4-EB7BD4CC44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17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94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51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64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02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87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96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68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35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8BFD8-DF26-9449-9060-9B6EC09846FF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9615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4F94E0-0E54-4D9D-A4F2-66790F833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3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1238EC-4C95-4164-AF9C-473A440BC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5DAE6D-881F-41E0-9A65-F725320690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4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3B88C4-940C-428B-88EA-436BC3003E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3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0234F7-B855-4CAD-925F-F95D98A34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4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78B024-9E20-4ADC-92FF-773F0F88AD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7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BE95E1-1EA1-4370-837B-D464E7F626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0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Tahoma" pitchFamily="34" charset="0"/>
              </a:defRPr>
            </a:lvl1pPr>
          </a:lstStyle>
          <a:p>
            <a:r>
              <a:rPr lang="en-US"/>
              <a:t>7/4/13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Tahoma" pitchFamily="34" charset="0"/>
              </a:defRPr>
            </a:lvl1pPr>
          </a:lstStyle>
          <a:p>
            <a:fld id="{B054A42D-C966-4F67-9431-34D59752067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/>
  <p:txStyles>
    <p:titleStyle>
      <a:lvl1pPr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2pPr>
      <a:lvl3pPr marL="11430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3pPr>
      <a:lvl4pPr marL="16002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4pPr>
      <a:lvl5pPr marL="20574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5pPr>
      <a:lvl6pPr marL="25146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6pPr>
      <a:lvl7pPr marL="29718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7pPr>
      <a:lvl8pPr marL="34290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8pPr>
      <a:lvl9pPr marL="38862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9pPr>
    </p:titleStyle>
    <p:bodyStyle>
      <a:lvl1pPr marL="342900" indent="-342900" algn="l" defTabSz="449263" rtl="1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1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1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1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fld id="{6F98645C-CA7F-491E-82E6-E532C78EA340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8/7/2017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fld id="{E0511334-6D6E-46C8-83EE-7253A61C9FD7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532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8/7/2017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136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jpe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jpe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7824" r="9051"/>
          <a:stretch/>
        </p:blipFill>
        <p:spPr>
          <a:xfrm>
            <a:off x="5004048" y="0"/>
            <a:ext cx="485775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" r="52749" b="35113"/>
          <a:stretch/>
        </p:blipFill>
        <p:spPr>
          <a:xfrm>
            <a:off x="1" y="2336902"/>
            <a:ext cx="5004045" cy="4521098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" y="3590084"/>
            <a:ext cx="5004045" cy="232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ru-RU" sz="2400" cap="all" dirty="0" smtClean="0">
                <a:solidFill>
                  <a:schemeClr val="bg1"/>
                </a:solidFill>
              </a:rPr>
              <a:t>инвестиционный проект</a:t>
            </a:r>
          </a:p>
          <a:p>
            <a:pPr rtl="0"/>
            <a:r>
              <a:rPr lang="ru-RU" sz="1800" dirty="0">
                <a:solidFill>
                  <a:schemeClr val="bg1"/>
                </a:solidFill>
              </a:rPr>
              <a:t/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«</a:t>
            </a:r>
            <a:r>
              <a:rPr lang="ru-RU" sz="2000" dirty="0">
                <a:solidFill>
                  <a:schemeClr val="bg1"/>
                </a:solidFill>
              </a:rPr>
              <a:t>Создание современного производственного комплекса для выращивания </a:t>
            </a:r>
            <a:r>
              <a:rPr lang="ru-RU" sz="2000" dirty="0" smtClean="0">
                <a:solidFill>
                  <a:schemeClr val="bg1"/>
                </a:solidFill>
              </a:rPr>
              <a:t>2000 тонн сёмги в закрытом помещении»</a:t>
            </a:r>
          </a:p>
          <a:p>
            <a:pPr rtl="0"/>
            <a:r>
              <a:rPr lang="ru-RU" sz="900" i="1" dirty="0">
                <a:solidFill>
                  <a:schemeClr val="bg1"/>
                </a:solidFill>
              </a:rPr>
              <a:t/>
            </a:r>
            <a:br>
              <a:rPr lang="ru-RU" sz="900" i="1" dirty="0">
                <a:solidFill>
                  <a:schemeClr val="bg1"/>
                </a:solidFill>
              </a:rPr>
            </a:br>
            <a:endParaRPr lang="ru-RU" sz="900" i="1" dirty="0" smtClean="0">
              <a:solidFill>
                <a:schemeClr val="bg1"/>
              </a:solidFill>
            </a:endParaRPr>
          </a:p>
          <a:p>
            <a:pPr rtl="0"/>
            <a:r>
              <a:rPr lang="ru-RU" sz="1600" dirty="0" smtClean="0">
                <a:solidFill>
                  <a:schemeClr val="bg1"/>
                </a:solidFill>
              </a:rPr>
              <a:t>Инициатор </a:t>
            </a:r>
            <a:r>
              <a:rPr lang="ru-RU" sz="1600" dirty="0">
                <a:solidFill>
                  <a:schemeClr val="bg1"/>
                </a:solidFill>
              </a:rPr>
              <a:t>проекта: </a:t>
            </a:r>
            <a:r>
              <a:rPr lang="ru-RU" sz="1600" dirty="0" smtClean="0">
                <a:solidFill>
                  <a:schemeClr val="bg1"/>
                </a:solidFill>
              </a:rPr>
              <a:t>ООО </a:t>
            </a:r>
            <a:r>
              <a:rPr lang="ru-RU" sz="1600" dirty="0">
                <a:solidFill>
                  <a:schemeClr val="bg1"/>
                </a:solidFill>
              </a:rPr>
              <a:t>«Фридман Фиш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  <a:endParaRPr lang="en-US" sz="12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7073" y="6463779"/>
            <a:ext cx="1499846" cy="265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0"/>
            <a:ext cx="5004046" cy="3452812"/>
          </a:xfrm>
          <a:prstGeom prst="rect">
            <a:avLst/>
          </a:prstGeom>
        </p:spPr>
      </p:pic>
      <p:pic>
        <p:nvPicPr>
          <p:cNvPr id="10" name="תמונה 8" descr="fish-pool-HQ-V02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" y="145561"/>
            <a:ext cx="4409670" cy="33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1052736"/>
            <a:ext cx="6435000" cy="41956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РЕШЕНИЕ</a:t>
            </a:r>
          </a:p>
          <a:p>
            <a:pPr algn="ctr">
              <a:lnSpc>
                <a:spcPct val="150000"/>
              </a:lnSpc>
            </a:pPr>
            <a:endParaRPr lang="ru-RU" sz="2400" b="1" dirty="0">
              <a:solidFill>
                <a:schemeClr val="bg1"/>
              </a:solidFill>
            </a:endParaRPr>
          </a:p>
          <a:p>
            <a:pPr algn="ctr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Установка Замкнутого Водоснабжения (УЗВ) размещенная в здании создает оптимальные условия для роста рыбы</a:t>
            </a:r>
          </a:p>
          <a:p>
            <a:pPr algn="ctr" rtl="0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</a:rPr>
              <a:t> любом регионе.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504" y="6302484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71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504" y="6302484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21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884066" y="1834565"/>
            <a:ext cx="828783" cy="111074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1652777"/>
            <a:ext cx="6120680" cy="49601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В УЗВ:</a:t>
            </a: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Рыба растет круглый год</a:t>
            </a: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Темп роста значительно выше, </a:t>
            </a: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чем в природе</a:t>
            </a: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Нет факторов риска внешней среды (экстремальная погода, животные-вредители, заражение воды и т.д.) 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62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67" y="95568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Факторы</a:t>
            </a:r>
            <a:r>
              <a:rPr lang="ru-RU" sz="2400" b="1" dirty="0"/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успешности реализации Проекта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:</a:t>
            </a:r>
            <a:endParaRPr lang="en-US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433835"/>
            <a:ext cx="80010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Хорошая</a:t>
            </a:r>
            <a:r>
              <a:rPr lang="ru-RU" b="1" dirty="0"/>
              <a:t>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транспортная доступность: Комплекс будет расположен в черте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г.Хабаровска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Строящийся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комплекс является единственным в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ДФО</a:t>
            </a: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Участок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застройки находится в непосредственной близости от основных транспортных магистралей города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Близость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крупнейших рынков АТР. Суммарный размер экономик ближайших соседей России по Азиатско-Тихоокеанскому региону (АТР) – Китая, Японии и Южной Кореи составляет около 26% мирового ВВП. На страны региона приходится 55% населения Земли и более половины прироста общемирового ВВП, что делает АТР не только крупнейшим, но и самым быстрорастущим потребительским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рынком</a:t>
            </a: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Комплекс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будет расположен  в зоны с особым административным и налоговым режимом (ТОР), обеспечиваемые инфраструктурой за государственный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счет</a:t>
            </a: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Проект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попадает под Государственную Программу Российской Федерации «Развитие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рыбохозяйственного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комплекса» и претендует на включение в БЮЖЕТ РФ на 2017-2020гг. на выделение субсидий оговоренных постановлением правительства №319 от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03.04.15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07260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67" y="95568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Схема УЗВ по технологии компании Аквамаоф:</a:t>
            </a:r>
            <a:endParaRPr lang="en-US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55185"/>
            <a:ext cx="6672376" cy="4916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62318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99592" y="2060848"/>
            <a:ext cx="6120680" cy="329833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Проверенная Передовая Патентованная технология УЗВ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Собственный исследовательский центр 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Поставка УЗВ </a:t>
            </a:r>
            <a:r>
              <a:rPr lang="ru-RU" sz="1400" b="1" dirty="0">
                <a:solidFill>
                  <a:srgbClr val="FFFFFF"/>
                </a:solidFill>
                <a:latin typeface="Helvetica Neue"/>
                <a:cs typeface="Helvetica Neue"/>
              </a:rPr>
              <a:t>под ключ </a:t>
            </a: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и помощь в управлении производством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>
                <a:solidFill>
                  <a:srgbClr val="FFFFFF"/>
                </a:solidFill>
                <a:latin typeface="Helvetica Neue"/>
                <a:cs typeface="Helvetica Neue"/>
              </a:rPr>
              <a:t>Профессиональный консалтинг и аутсорсинг услуг для </a:t>
            </a:r>
            <a:r>
              <a:rPr lang="ru-RU" sz="1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аквакультуры</a:t>
            </a: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Helvetica Neue"/>
                <a:cs typeface="Helvetica Neue"/>
              </a:rPr>
              <a:t>в более чем 50 местах по всему </a:t>
            </a: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миру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>
                <a:solidFill>
                  <a:srgbClr val="FFFFFF"/>
                </a:solidFill>
                <a:latin typeface="Helvetica Neue"/>
                <a:cs typeface="Helvetica Neue"/>
              </a:rPr>
              <a:t>Глобальное присутствие в Азии, Европе, Африке, Северной Америке, Южной Америке, Центральной </a:t>
            </a: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Америке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Сеть маркетинга по всему миру</a:t>
            </a:r>
            <a:endParaRPr lang="en-US" sz="14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l">
              <a:buClr>
                <a:schemeClr val="bg1"/>
              </a:buClr>
            </a:pPr>
            <a:endParaRPr lang="en-US" sz="1400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pPr algn="l">
              <a:buClr>
                <a:schemeClr val="bg1"/>
              </a:buClr>
            </a:pPr>
            <a:endParaRPr lang="en-US" sz="14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340768"/>
            <a:ext cx="3156646" cy="41113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Группа Аквамаоф</a:t>
            </a:r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884066" y="1834565"/>
            <a:ext cx="828783" cy="111074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4500" y="1584177"/>
            <a:ext cx="696950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Технические </a:t>
            </a:r>
            <a:r>
              <a:rPr lang="ru-RU" sz="2400" b="1" dirty="0">
                <a:solidFill>
                  <a:srgbClr val="002060"/>
                </a:solidFill>
              </a:rPr>
              <a:t>решения  </a:t>
            </a:r>
            <a:r>
              <a:rPr lang="ru-RU" sz="2400" b="1" dirty="0" smtClean="0">
                <a:solidFill>
                  <a:srgbClr val="002060"/>
                </a:solidFill>
              </a:rPr>
              <a:t>УЗВ по технологии Аквамаоф: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Снижают себестоимость производства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Увеличивают надежность системы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    и стабильность работы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Обеспечивают высокое качество рыбы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33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736" y="1916832"/>
            <a:ext cx="5616624" cy="421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833" y="1196752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Выполнение проекта под-ключ</a:t>
            </a:r>
            <a:r>
              <a:rPr lang="en-US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884066" y="1834565"/>
            <a:ext cx="828783" cy="11107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2348880"/>
            <a:ext cx="40324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ТЭО 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Бизнес-план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BFBFBF"/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Проектирование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BFBFBF"/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Строительство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BFBFBF"/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Запуск и Обучение</a:t>
            </a:r>
            <a:endParaRPr lang="en-US" sz="1400" b="1" dirty="0" smtClean="0">
              <a:solidFill>
                <a:srgbClr val="BFBFBF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BFBFBF"/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Поддержка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1124744"/>
            <a:ext cx="8100392" cy="51297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ru-RU" sz="1600" b="1" dirty="0" smtClean="0">
                <a:solidFill>
                  <a:srgbClr val="002060"/>
                </a:solidFill>
              </a:rPr>
              <a:t>Команда Аквамаоф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en-US" sz="1600" b="1" dirty="0" smtClean="0">
                <a:solidFill>
                  <a:srgbClr val="002060"/>
                </a:solidFill>
              </a:rPr>
              <a:t>David Hazut</a:t>
            </a:r>
            <a:r>
              <a:rPr lang="ru-RU" sz="1600" b="1" dirty="0" smtClean="0">
                <a:solidFill>
                  <a:srgbClr val="002060"/>
                </a:solidFill>
              </a:rPr>
              <a:t>, </a:t>
            </a:r>
            <a:r>
              <a:rPr lang="ru-RU" sz="1600" b="1" dirty="0">
                <a:solidFill>
                  <a:srgbClr val="002060"/>
                </a:solidFill>
              </a:rPr>
              <a:t>партнер-основатель и генеральный директор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ru-RU" sz="1600" dirty="0">
                <a:solidFill>
                  <a:srgbClr val="002060"/>
                </a:solidFill>
              </a:rPr>
              <a:t>имеет опыт работы в сфере недвижимости и строительства, </a:t>
            </a:r>
            <a:r>
              <a:rPr lang="ru-RU" sz="1600" dirty="0" err="1">
                <a:solidFill>
                  <a:srgbClr val="002060"/>
                </a:solidFill>
              </a:rPr>
              <a:t>акультурного</a:t>
            </a:r>
            <a:r>
              <a:rPr lang="ru-RU" sz="1600" dirty="0">
                <a:solidFill>
                  <a:srgbClr val="002060"/>
                </a:solidFill>
              </a:rPr>
              <a:t> производства, импорта и продаж морепродуктов</a:t>
            </a:r>
            <a:endParaRPr lang="en-US" sz="1600" dirty="0">
              <a:solidFill>
                <a:srgbClr val="002060"/>
              </a:solidFill>
            </a:endParaRPr>
          </a:p>
          <a:p>
            <a:pPr algn="l" rtl="0"/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en-US" sz="1600" b="1" dirty="0">
              <a:solidFill>
                <a:srgbClr val="002060"/>
              </a:solidFill>
            </a:endParaRPr>
          </a:p>
          <a:p>
            <a:pPr algn="ctr" rtl="0"/>
            <a:r>
              <a:rPr lang="en-US" sz="1600" b="1" dirty="0" smtClean="0">
                <a:solidFill>
                  <a:srgbClr val="002060"/>
                </a:solidFill>
              </a:rPr>
              <a:t>Yoav Dagan</a:t>
            </a:r>
            <a:r>
              <a:rPr lang="ru-RU" sz="1600" b="1" dirty="0" smtClean="0">
                <a:solidFill>
                  <a:srgbClr val="002060"/>
                </a:solidFill>
              </a:rPr>
              <a:t>, </a:t>
            </a:r>
            <a:r>
              <a:rPr lang="ru-RU" sz="1600" b="1" dirty="0">
                <a:solidFill>
                  <a:srgbClr val="002060"/>
                </a:solidFill>
              </a:rPr>
              <a:t>партнер-основатель и вице-президент</a:t>
            </a:r>
            <a:endParaRPr lang="en-US" sz="1600" b="1" dirty="0">
              <a:solidFill>
                <a:srgbClr val="002060"/>
              </a:solidFill>
            </a:endParaRPr>
          </a:p>
          <a:p>
            <a:pPr algn="ctr" rtl="0"/>
            <a:r>
              <a:rPr lang="ru-RU" sz="1600" dirty="0">
                <a:solidFill>
                  <a:srgbClr val="002060"/>
                </a:solidFill>
              </a:rPr>
              <a:t>Имеет более чем 20-летний опыт в области проектирования объектов аквакультуры, строительства и общего управления.</a:t>
            </a:r>
            <a:endParaRPr lang="en-US" sz="1600" dirty="0">
              <a:solidFill>
                <a:srgbClr val="002060"/>
              </a:solidFill>
            </a:endParaRPr>
          </a:p>
          <a:p>
            <a:pPr algn="l" rtl="0"/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en-US" sz="1600" b="1" dirty="0" smtClean="0">
                <a:solidFill>
                  <a:srgbClr val="002060"/>
                </a:solidFill>
              </a:rPr>
              <a:t>Gary Myers,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партнер-основатель и технический директор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ru-RU" sz="1600" dirty="0">
                <a:solidFill>
                  <a:srgbClr val="002060"/>
                </a:solidFill>
              </a:rPr>
              <a:t>известный эксперт аквакультуры с более чем 30-летний опытом работы в области проектирования интенсивного производства аквакультуры и управления проектами </a:t>
            </a:r>
          </a:p>
          <a:p>
            <a:pPr algn="l" rtl="0"/>
            <a:endParaRPr lang="en-US" sz="1600" b="1" dirty="0">
              <a:solidFill>
                <a:srgbClr val="002060"/>
              </a:solidFill>
            </a:endParaRPr>
          </a:p>
          <a:p>
            <a:pPr algn="ctr" rtl="0"/>
            <a:r>
              <a:rPr lang="en-US" sz="1600" b="1" dirty="0">
                <a:solidFill>
                  <a:srgbClr val="002060"/>
                </a:solidFill>
              </a:rPr>
              <a:t>Neder Snir</a:t>
            </a:r>
            <a:r>
              <a:rPr lang="ru-RU" sz="1600" b="1" dirty="0">
                <a:solidFill>
                  <a:srgbClr val="002060"/>
                </a:solidFill>
              </a:rPr>
              <a:t>, партнер-основатель, директор по проектированию</a:t>
            </a:r>
            <a:endParaRPr lang="en-US" sz="1600" b="1" dirty="0">
              <a:solidFill>
                <a:srgbClr val="002060"/>
              </a:solidFill>
            </a:endParaRPr>
          </a:p>
          <a:p>
            <a:pPr algn="ctr" rtl="0"/>
            <a:r>
              <a:rPr lang="ru-RU" sz="1600" dirty="0">
                <a:solidFill>
                  <a:srgbClr val="002060"/>
                </a:solidFill>
              </a:rPr>
              <a:t>более 15 лет практического опыта работы в </a:t>
            </a:r>
            <a:r>
              <a:rPr lang="ru-RU" sz="1600" dirty="0" err="1">
                <a:solidFill>
                  <a:srgbClr val="002060"/>
                </a:solidFill>
              </a:rPr>
              <a:t>аквакультуре</a:t>
            </a:r>
            <a:r>
              <a:rPr lang="ru-RU" sz="1600" dirty="0">
                <a:solidFill>
                  <a:srgbClr val="002060"/>
                </a:solidFill>
              </a:rPr>
              <a:t>, проектировании, строительстве и монтаже рыбных производств и перерабатывающих заводов.</a:t>
            </a:r>
            <a:endParaRPr lang="en-US" sz="1600" dirty="0">
              <a:solidFill>
                <a:srgbClr val="002060"/>
              </a:solidFill>
            </a:endParaRPr>
          </a:p>
          <a:p>
            <a:pPr algn="l" rtl="0"/>
            <a:r>
              <a:rPr lang="ru-RU" sz="1600" dirty="0">
                <a:solidFill>
                  <a:srgbClr val="002060"/>
                </a:solidFill>
              </a:rPr>
              <a:t> </a:t>
            </a:r>
            <a:endParaRPr lang="en-US" sz="1600" dirty="0">
              <a:solidFill>
                <a:srgbClr val="002060"/>
              </a:solidFill>
            </a:endParaRPr>
          </a:p>
          <a:p>
            <a:pPr algn="l" rtl="0"/>
            <a:r>
              <a:rPr lang="en-US" sz="1600" b="1" dirty="0" smtClean="0">
                <a:solidFill>
                  <a:srgbClr val="002060"/>
                </a:solidFill>
              </a:rPr>
              <a:t>Eran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Hadas</a:t>
            </a:r>
            <a:r>
              <a:rPr lang="ru-RU" sz="1600" b="1" dirty="0">
                <a:solidFill>
                  <a:srgbClr val="002060"/>
                </a:solidFill>
              </a:rPr>
              <a:t>, директор </a:t>
            </a:r>
            <a:r>
              <a:rPr lang="en-US" sz="1600" b="1" dirty="0" smtClean="0">
                <a:solidFill>
                  <a:srgbClr val="002060"/>
                </a:solidFill>
              </a:rPr>
              <a:t>R</a:t>
            </a:r>
            <a:r>
              <a:rPr lang="ru-RU" sz="1600" b="1" dirty="0" smtClean="0">
                <a:solidFill>
                  <a:srgbClr val="002060"/>
                </a:solidFill>
              </a:rPr>
              <a:t>&amp;</a:t>
            </a:r>
            <a:r>
              <a:rPr lang="en-US" sz="1600" b="1" dirty="0" smtClean="0">
                <a:solidFill>
                  <a:srgbClr val="002060"/>
                </a:solidFill>
              </a:rPr>
              <a:t>D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и эксперт по питанию рыб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ru-RU" sz="1600" dirty="0">
                <a:solidFill>
                  <a:srgbClr val="002060"/>
                </a:solidFill>
              </a:rPr>
              <a:t>более чем 15-летний опыт работы в пресноводных прудовых и морских садковых рыбных хозяйствах, составление рецептуры кормов для рыб и его производстве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89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9" r="186"/>
          <a:stretch/>
        </p:blipFill>
        <p:spPr>
          <a:xfrm>
            <a:off x="0" y="764704"/>
            <a:ext cx="9144000" cy="6433332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328498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Обзор </a:t>
            </a:r>
            <a:r>
              <a:rPr lang="ru-RU" sz="20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некоторых из </a:t>
            </a:r>
            <a:r>
              <a:rPr lang="ru-RU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проектов Аквамаоф </a:t>
            </a:r>
            <a:r>
              <a:rPr lang="ru-RU" sz="20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по всему миру</a:t>
            </a:r>
            <a:endParaRPr lang="en-US" sz="2000" b="1" dirty="0" smtClean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58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"/>
            <a:ext cx="9144000" cy="6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188640"/>
            <a:ext cx="7338801" cy="72199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Форель и Семга в Калужской обл., Россия</a:t>
            </a:r>
            <a:endParaRPr lang="en-US" sz="22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44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188640"/>
            <a:ext cx="7338801" cy="72199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Форель и Семга в Калужской обл., Россия</a:t>
            </a:r>
            <a:endParaRPr lang="en-US" sz="22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46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4" r="1" b="12157"/>
          <a:stretch/>
        </p:blipFill>
        <p:spPr>
          <a:xfrm>
            <a:off x="-36512" y="1162307"/>
            <a:ext cx="9180512" cy="5723077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188640"/>
            <a:ext cx="7338801" cy="72199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Форель и Семга в Калужской обл., Россия</a:t>
            </a:r>
            <a:endParaRPr lang="en-US" sz="22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55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55776" y="835256"/>
            <a:ext cx="69127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Начато строительство комплекса на 4000 т семги</a:t>
            </a:r>
            <a:endParaRPr lang="he-IL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871"/>
            <a:ext cx="9144000" cy="51435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3344098">
            <a:off x="6973680" y="3126313"/>
            <a:ext cx="72257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392488" y="1359001"/>
            <a:ext cx="122413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5400000">
            <a:off x="7287981" y="1906368"/>
            <a:ext cx="658680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7398131">
            <a:off x="1537977" y="1709320"/>
            <a:ext cx="72257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188640"/>
            <a:ext cx="8712968" cy="10368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Калужский проект, Россия</a:t>
            </a:r>
            <a:r>
              <a:rPr lang="en-US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– </a:t>
            </a:r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начато строительство комплекса на 4000 т семги</a:t>
            </a:r>
            <a:endParaRPr lang="en-US" sz="22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l" rtl="0"/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6" name="Picture 15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9041" y="6381328"/>
            <a:ext cx="3404847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2017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47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 t="11413"/>
          <a:stretch/>
        </p:blipFill>
        <p:spPr>
          <a:xfrm>
            <a:off x="-18783" y="1268760"/>
            <a:ext cx="9181566" cy="558924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88640"/>
            <a:ext cx="6264696" cy="4071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Словакии, африканский сом</a:t>
            </a:r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9041" y="6381328"/>
            <a:ext cx="3404847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5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37"/>
            <a:ext cx="9144000" cy="685800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9041" y="6381328"/>
            <a:ext cx="3404847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188640"/>
            <a:ext cx="6624736" cy="4071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Словакии, африканский сом</a:t>
            </a:r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97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3"/>
          <a:stretch/>
        </p:blipFill>
        <p:spPr>
          <a:xfrm>
            <a:off x="0" y="1275400"/>
            <a:ext cx="9180512" cy="5609588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6264696" cy="4071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Словакии, африканский сом</a:t>
            </a:r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1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2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53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288"/>
            <a:ext cx="9144000" cy="6092184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59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417" b="10547"/>
          <a:stretch/>
        </p:blipFill>
        <p:spPr>
          <a:xfrm>
            <a:off x="-36512" y="777755"/>
            <a:ext cx="9180512" cy="610763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06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2" r="11666"/>
          <a:stretch/>
        </p:blipFill>
        <p:spPr>
          <a:xfrm>
            <a:off x="0" y="0"/>
            <a:ext cx="9144000" cy="70514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39552" y="1593332"/>
            <a:ext cx="8403360" cy="2954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ctr" rtl="0">
              <a:buNone/>
            </a:pPr>
            <a:r>
              <a:rPr lang="ru-RU" sz="2000" b="1" dirty="0">
                <a:solidFill>
                  <a:schemeClr val="bg1"/>
                </a:solidFill>
              </a:rPr>
              <a:t>Полная мощность комплекса 2000 тонн в год составит 1,3% от емкости рынка в России. </a:t>
            </a:r>
          </a:p>
          <a:p>
            <a:pPr marL="0" indent="0" algn="ctr" rtl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0" indent="0" algn="l" rtl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Цель </a:t>
            </a:r>
            <a:r>
              <a:rPr lang="ru-RU" sz="2000" b="1" dirty="0">
                <a:solidFill>
                  <a:schemeClr val="bg1"/>
                </a:solidFill>
              </a:rPr>
              <a:t>проекта:</a:t>
            </a:r>
          </a:p>
          <a:p>
            <a:pPr marL="0" indent="0" algn="l" rtl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0" indent="0" algn="ctr" rtl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Удовлетворить </a:t>
            </a:r>
            <a:r>
              <a:rPr lang="ru-RU" sz="2000" b="1" dirty="0">
                <a:solidFill>
                  <a:schemeClr val="bg1"/>
                </a:solidFill>
              </a:rPr>
              <a:t>растущий потребительский спрос  на </a:t>
            </a:r>
            <a:r>
              <a:rPr lang="ru-RU" sz="2000" b="1" dirty="0" smtClean="0">
                <a:solidFill>
                  <a:schemeClr val="bg1"/>
                </a:solidFill>
              </a:rPr>
              <a:t>высококачественный продукт  предприятия – </a:t>
            </a:r>
          </a:p>
          <a:p>
            <a:pPr marL="0" indent="0" algn="ctr" rtl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свежую (парную) Семгу</a:t>
            </a:r>
          </a:p>
          <a:p>
            <a:pPr marL="0" indent="0" algn="ctr" rtl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0" indent="0" algn="ctr" rtl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70% продукции можно </a:t>
            </a:r>
            <a:r>
              <a:rPr lang="ru-RU" sz="2000" b="1" dirty="0">
                <a:solidFill>
                  <a:schemeClr val="bg1"/>
                </a:solidFill>
              </a:rPr>
              <a:t>отправлять на </a:t>
            </a:r>
            <a:r>
              <a:rPr lang="ru-RU" sz="2000" b="1" dirty="0" smtClean="0">
                <a:solidFill>
                  <a:schemeClr val="bg1"/>
                </a:solidFill>
              </a:rPr>
              <a:t>экспорт в КНР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Корею.</a:t>
            </a:r>
          </a:p>
        </p:txBody>
      </p:sp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026" y="252241"/>
            <a:ext cx="7549439" cy="5662079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9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r="3688" b="3059"/>
          <a:stretch/>
        </p:blipFill>
        <p:spPr>
          <a:xfrm>
            <a:off x="-36512" y="1340768"/>
            <a:ext cx="9217024" cy="5544616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878" y="244005"/>
            <a:ext cx="5778567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Проект в Польше, </a:t>
            </a:r>
            <a:r>
              <a:rPr lang="ru-RU" sz="2200" b="1" dirty="0" err="1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Тиляпия</a:t>
            </a: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 и Семга</a:t>
            </a:r>
            <a:endParaRPr lang="en-US" sz="2200" b="1" dirty="0">
              <a:solidFill>
                <a:prstClr val="white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1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7" name="Picture 1" descr="IMG_1187.jpg"/>
          <p:cNvPicPr>
            <a:picLocks noGrp="1" noChangeAspect="1"/>
          </p:cNvPicPr>
          <p:nvPr isPhoto="1"/>
        </p:nvPicPr>
        <p:blipFill rotWithShape="1">
          <a:blip r:embed="rId6"/>
          <a:srcRect b="16845"/>
          <a:stretch/>
        </p:blipFill>
        <p:spPr bwMode="auto">
          <a:xfrm>
            <a:off x="0" y="1182608"/>
            <a:ext cx="9144000" cy="570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7878" y="244005"/>
            <a:ext cx="5778567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Проект в Польше, </a:t>
            </a:r>
            <a:r>
              <a:rPr lang="ru-RU" sz="2200" b="1" dirty="0" err="1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Тиляпия</a:t>
            </a: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 и Семга</a:t>
            </a:r>
            <a:endParaRPr lang="en-US" sz="2200" b="1" dirty="0">
              <a:solidFill>
                <a:prstClr val="white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43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30"/>
            <a:ext cx="9144000" cy="685800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878" y="244005"/>
            <a:ext cx="5778567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Проект в Польше, </a:t>
            </a:r>
            <a:r>
              <a:rPr lang="ru-RU" sz="2200" b="1" dirty="0" err="1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Тиляпия</a:t>
            </a: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 и Семга</a:t>
            </a:r>
            <a:endParaRPr lang="en-US" sz="2200" b="1" dirty="0">
              <a:solidFill>
                <a:prstClr val="white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65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3"/>
          <a:stretch/>
        </p:blipFill>
        <p:spPr>
          <a:xfrm>
            <a:off x="0" y="1288917"/>
            <a:ext cx="9180512" cy="5569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878" y="244005"/>
            <a:ext cx="5778567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Проект в Польше, </a:t>
            </a:r>
            <a:r>
              <a:rPr lang="ru-RU" sz="2200" b="1" dirty="0" err="1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Тиляпия</a:t>
            </a: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 и Семга</a:t>
            </a:r>
            <a:endParaRPr lang="en-US" sz="2200" b="1" dirty="0">
              <a:solidFill>
                <a:prstClr val="white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0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4349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516" y="313794"/>
            <a:ext cx="8678396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srgbClr val="FFFFFF"/>
                </a:solidFill>
                <a:latin typeface="Helvetica Neue"/>
                <a:ea typeface="+mn-ea"/>
                <a:cs typeface="Helvetica Neue"/>
              </a:rPr>
              <a:t>Исследовательский центр Аквамаоф в Израиле</a:t>
            </a:r>
            <a:endParaRPr lang="en-US" sz="2200" b="1" dirty="0" smtClean="0">
              <a:solidFill>
                <a:srgbClr val="FFFFFF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97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מלבן 5"/>
          <p:cNvSpPr/>
          <p:nvPr/>
        </p:nvSpPr>
        <p:spPr>
          <a:xfrm>
            <a:off x="539552" y="126876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Рынок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Мировое производство атлантического лосося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в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000" dirty="0" err="1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аквакультуре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828540" y="2330858"/>
            <a:ext cx="828783" cy="111074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31177"/>
              </p:ext>
            </p:extLst>
          </p:nvPr>
        </p:nvGraphicFramePr>
        <p:xfrm>
          <a:off x="2051720" y="2469089"/>
          <a:ext cx="6096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год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тонн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2010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1 437 842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…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…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2013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2 096 537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2014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2 326 288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2015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2 396 077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מלבן 5"/>
          <p:cNvSpPr/>
          <p:nvPr/>
        </p:nvSpPr>
        <p:spPr>
          <a:xfrm>
            <a:off x="520924" y="532203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Мировой вылов атлантического лосося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в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2014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г. – 2319 тонн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2552" y="63054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88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16" y="1700808"/>
            <a:ext cx="5288433" cy="4528542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מלבן 5"/>
          <p:cNvSpPr/>
          <p:nvPr/>
        </p:nvSpPr>
        <p:spPr>
          <a:xfrm>
            <a:off x="539552" y="126876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Рынок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Восточной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Европы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828540" y="2330858"/>
            <a:ext cx="828783" cy="111074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91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671"/>
            <a:ext cx="8379203" cy="3737809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מלבן 5"/>
          <p:cNvSpPr/>
          <p:nvPr/>
        </p:nvSpPr>
        <p:spPr>
          <a:xfrm>
            <a:off x="539552" y="1268760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Биржевая цена в Норвегии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273501" y="1796290"/>
            <a:ext cx="828783" cy="111074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35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016399"/>
            <a:ext cx="6493577" cy="3572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833" y="12286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Доля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аквакультуры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в мире постоянно увеличивается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590389" y="1762557"/>
            <a:ext cx="828783" cy="1110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87451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מלבן 5"/>
          <p:cNvSpPr/>
          <p:nvPr/>
        </p:nvSpPr>
        <p:spPr>
          <a:xfrm>
            <a:off x="539552" y="1268760"/>
            <a:ext cx="689848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Новые возможности</a:t>
            </a:r>
            <a:endParaRPr lang="en-US" sz="2000" b="1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ООО САМСТРОЙ и Аквамаоф построит в Хабаровске комплекс для производства </a:t>
            </a:r>
            <a:r>
              <a:rPr lang="en-US" sz="14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2</a:t>
            </a:r>
            <a:r>
              <a:rPr lang="ru-RU" sz="14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000 тонн в год атлантического лосося (семги).</a:t>
            </a: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Последовательность действий:</a:t>
            </a: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2534606" y="2914685"/>
            <a:ext cx="828783" cy="1110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3429001"/>
            <a:ext cx="4392488" cy="10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7375E"/>
                </a:solidFill>
              </a:rPr>
              <a:t>Подписание договора</a:t>
            </a:r>
            <a:endParaRPr lang="en-US" sz="1400" dirty="0" smtClean="0">
              <a:solidFill>
                <a:srgbClr val="17375E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17375E"/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7375E"/>
                </a:solidFill>
              </a:rPr>
              <a:t>Проектирование и строительство</a:t>
            </a:r>
            <a:endParaRPr lang="en-US" sz="1400" dirty="0" smtClean="0">
              <a:solidFill>
                <a:srgbClr val="17375E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17375E"/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7375E"/>
                </a:solidFill>
              </a:rPr>
              <a:t>Выращивание и продажа рыбы</a:t>
            </a:r>
            <a:endParaRPr lang="en-US" sz="1400" dirty="0">
              <a:solidFill>
                <a:srgbClr val="17375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72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 bwMode="auto">
          <a:xfrm>
            <a:off x="1447800" y="457200"/>
            <a:ext cx="7162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defRPr/>
            </a:pPr>
            <a:r>
              <a:rPr lang="en-US" sz="32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</a:rPr>
              <a:t>Unique opportunity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cs typeface="Arial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611560" y="1844824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400" b="1" u="sng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Возможности рынка</a:t>
            </a:r>
            <a:r>
              <a:rPr lang="en-US" sz="1400" b="1" u="sng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 </a:t>
            </a: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1400" b="1" u="sng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Высокие мировые цены на семгу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Большой и стабильный внутренний спрос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Большой экспортный потенциал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Приближенность к потребителям</a:t>
            </a:r>
            <a:r>
              <a:rPr lang="en-US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 (</a:t>
            </a: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Китай, Южная Корея, Япония</a:t>
            </a:r>
            <a:r>
              <a:rPr lang="en-US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)</a:t>
            </a:r>
            <a:endParaRPr lang="ru-RU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Преимущества  свежей охлажденной рыбы перед замороженной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400" b="1" u="sng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Низкий риск</a:t>
            </a:r>
            <a:endParaRPr lang="en-US" sz="1400" b="1" u="sng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1400" b="1" u="sng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Проверенная технология, работающая в разных странах</a:t>
            </a: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Низкая себестоимость производства</a:t>
            </a:r>
            <a:r>
              <a:rPr lang="en-US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 </a:t>
            </a: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Независимость от внешней среды (климат, погода, вредители)</a:t>
            </a: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Управление и контроль над всеми параметрами роста</a:t>
            </a:r>
            <a:endParaRPr lang="ru-RU" sz="1400" dirty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Круглогодичное производство и плановый сбыт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</p:txBody>
      </p:sp>
      <p:pic>
        <p:nvPicPr>
          <p:cNvPr id="7" name="Picture 6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5"/>
          <p:cNvSpPr/>
          <p:nvPr/>
        </p:nvSpPr>
        <p:spPr>
          <a:xfrm>
            <a:off x="539553" y="1268760"/>
            <a:ext cx="3024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>
                <a:solidFill>
                  <a:srgbClr val="17375E"/>
                </a:solidFill>
                <a:latin typeface="Arial"/>
                <a:cs typeface="Arial"/>
              </a:rPr>
              <a:t>Новые возможности</a:t>
            </a:r>
            <a:endParaRPr lang="en-US" sz="20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0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475656" y="2399136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600" b="1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Японские, китайские и южно-корейские партнеры инвестора готовы закупать весь объем производства по высоким ценам</a:t>
            </a:r>
            <a:endParaRPr lang="en-US" sz="1600" b="1" dirty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</p:txBody>
      </p:sp>
      <p:pic>
        <p:nvPicPr>
          <p:cNvPr id="7" name="Picture 6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3125"/>
            <a:ext cx="9144000" cy="973667"/>
          </a:xfrm>
          <a:prstGeom prst="rect">
            <a:avLst/>
          </a:prstGeom>
        </p:spPr>
      </p:pic>
      <p:sp>
        <p:nvSpPr>
          <p:cNvPr id="12" name="מלבן 5"/>
          <p:cNvSpPr/>
          <p:nvPr/>
        </p:nvSpPr>
        <p:spPr>
          <a:xfrm>
            <a:off x="755576" y="1484784"/>
            <a:ext cx="3024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cs typeface="Arial"/>
              </a:rPr>
              <a:t>Сбыт продукции</a:t>
            </a:r>
            <a:endParaRPr lang="en-US" sz="2000" b="1" dirty="0">
              <a:solidFill>
                <a:srgbClr val="17375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6" name="Picture 5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מלבן 5"/>
          <p:cNvSpPr/>
          <p:nvPr/>
        </p:nvSpPr>
        <p:spPr>
          <a:xfrm>
            <a:off x="539552" y="1268760"/>
            <a:ext cx="68984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Расчет маржинального дохода на ед. продукции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2000" b="1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Цены  на рынке и себестоимость производства</a:t>
            </a:r>
            <a:endParaRPr lang="en-US" sz="2000" b="1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918362"/>
              </p:ext>
            </p:extLst>
          </p:nvPr>
        </p:nvGraphicFramePr>
        <p:xfrm>
          <a:off x="876692" y="2980682"/>
          <a:ext cx="745116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08"/>
                <a:gridCol w="1861908"/>
                <a:gridCol w="1865439"/>
                <a:gridCol w="1861908"/>
              </a:tblGrid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Прямые затраты,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e-I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 font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руб./кг</a:t>
                      </a:r>
                      <a:endParaRPr lang="he-I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Цена реализации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he-I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 font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руб./кг</a:t>
                      </a:r>
                      <a:endParaRPr lang="he-I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Маржинальный доход,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/кг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Атлантический лосось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123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527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5"/>
          <p:cNvSpPr/>
          <p:nvPr/>
        </p:nvSpPr>
        <p:spPr>
          <a:xfrm>
            <a:off x="539552" y="1268760"/>
            <a:ext cx="6898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Инвестиции и Финансирование</a:t>
            </a: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306842"/>
              </p:ext>
            </p:extLst>
          </p:nvPr>
        </p:nvGraphicFramePr>
        <p:xfrm>
          <a:off x="1259632" y="2204864"/>
          <a:ext cx="678999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94995"/>
                <a:gridCol w="3394995"/>
              </a:tblGrid>
              <a:tr h="370840"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dirty="0" smtClean="0">
                          <a:latin typeface="+mn-lt"/>
                        </a:rPr>
                        <a:t>2000 тонн семги в год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 Инвестиции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2,48 </a:t>
                      </a: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млрд. руб.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ru-RU" sz="1600" dirty="0" smtClean="0">
                          <a:latin typeface="+mn-lt"/>
                        </a:rPr>
                        <a:t>Включая: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 smtClean="0">
                          <a:effectLst/>
                        </a:rPr>
                        <a:t> 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Комплекс</a:t>
                      </a:r>
                      <a:r>
                        <a:rPr lang="en-US" sz="1600" u="none" strike="noStrike" dirty="0" smtClean="0">
                          <a:effectLst/>
                        </a:rPr>
                        <a:t> УЗВ</a:t>
                      </a:r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2,03 млрд.</a:t>
                      </a:r>
                      <a:r>
                        <a:rPr lang="ru-RU" baseline="0" dirty="0" smtClean="0"/>
                        <a:t> руб.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</a:rPr>
                        <a:t> 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Оборотный</a:t>
                      </a:r>
                      <a:r>
                        <a:rPr lang="en-US" sz="1600" u="none" strike="noStrike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капитал</a:t>
                      </a:r>
                      <a:r>
                        <a:rPr lang="en-US" sz="1600" u="none" strike="noStrike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на</a:t>
                      </a:r>
                      <a:r>
                        <a:rPr lang="en-US" sz="1600" u="none" strike="noStrike" dirty="0" smtClean="0">
                          <a:effectLst/>
                        </a:rPr>
                        <a:t> 20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месяцев</a:t>
                      </a:r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dirty="0" smtClean="0"/>
                        <a:t>0,45 </a:t>
                      </a:r>
                      <a:r>
                        <a:rPr lang="ru-RU" dirty="0" smtClean="0"/>
                        <a:t>млрд. руб.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err="1" smtClean="0">
                          <a:effectLst/>
                        </a:rPr>
                        <a:t>Личный</a:t>
                      </a:r>
                      <a:r>
                        <a:rPr lang="en-US" sz="1600" b="1" u="none" strike="noStrike" dirty="0" smtClean="0">
                          <a:effectLst/>
                        </a:rPr>
                        <a:t> </a:t>
                      </a:r>
                      <a:r>
                        <a:rPr lang="en-US" sz="1600" b="1" u="none" strike="noStrike" dirty="0" err="1" smtClean="0">
                          <a:effectLst/>
                        </a:rPr>
                        <a:t>капитал</a:t>
                      </a:r>
                      <a:r>
                        <a:rPr lang="en-US" sz="1600" b="1" u="none" strike="noStrike" dirty="0" smtClean="0">
                          <a:effectLst/>
                        </a:rPr>
                        <a:t>,</a:t>
                      </a:r>
                      <a:r>
                        <a:rPr lang="en-US" sz="16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600" b="1" u="none" strike="noStrike" baseline="0" dirty="0" smtClean="0">
                          <a:effectLst/>
                        </a:rPr>
                        <a:t>5</a:t>
                      </a:r>
                      <a:r>
                        <a:rPr lang="en-US" sz="1600" b="1" u="none" strike="noStrike" baseline="0" dirty="0" smtClean="0">
                          <a:effectLst/>
                        </a:rPr>
                        <a:t>%</a:t>
                      </a:r>
                      <a:endParaRPr lang="en-US" sz="16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0, </a:t>
                      </a:r>
                      <a:r>
                        <a:rPr lang="ru-RU" b="1" dirty="0" smtClean="0"/>
                        <a:t>15 </a:t>
                      </a:r>
                      <a:r>
                        <a:rPr lang="ru-RU" b="1" dirty="0" smtClean="0"/>
                        <a:t>млрд. руб.</a:t>
                      </a:r>
                      <a:endParaRPr lang="en-US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err="1" smtClean="0">
                          <a:effectLst/>
                        </a:rPr>
                        <a:t>Кредитование</a:t>
                      </a:r>
                      <a:r>
                        <a:rPr lang="en-US" sz="1600" b="1" u="none" strike="noStrike" dirty="0" smtClean="0">
                          <a:effectLst/>
                        </a:rPr>
                        <a:t>, </a:t>
                      </a:r>
                      <a:r>
                        <a:rPr lang="ru-RU" sz="1600" b="1" u="none" strike="noStrike" dirty="0" smtClean="0">
                          <a:effectLst/>
                        </a:rPr>
                        <a:t>95</a:t>
                      </a:r>
                      <a:r>
                        <a:rPr lang="en-US" sz="1600" b="1" u="none" strike="noStrike" dirty="0" smtClean="0"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b="1" dirty="0" smtClean="0"/>
                        <a:t>2,33 </a:t>
                      </a:r>
                      <a:r>
                        <a:rPr lang="ru-RU" b="1" dirty="0" smtClean="0"/>
                        <a:t>млрд.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5"/>
          <p:cNvSpPr/>
          <p:nvPr/>
        </p:nvSpPr>
        <p:spPr>
          <a:xfrm>
            <a:off x="539552" y="1268760"/>
            <a:ext cx="689848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Прогнозируемые </a:t>
            </a:r>
            <a:r>
              <a:rPr lang="ru-RU" sz="2000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данные рентабельности</a:t>
            </a: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graphicFrame>
        <p:nvGraphicFramePr>
          <p:cNvPr id="11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178410"/>
              </p:ext>
            </p:extLst>
          </p:nvPr>
        </p:nvGraphicFramePr>
        <p:xfrm>
          <a:off x="1412873" y="2069095"/>
          <a:ext cx="6564712" cy="2634420"/>
        </p:xfrm>
        <a:graphic>
          <a:graphicData uri="http://schemas.openxmlformats.org/drawingml/2006/table">
            <a:tbl>
              <a:tblPr rtl="1" firstRow="1" bandRow="1"/>
              <a:tblGrid>
                <a:gridCol w="2356655"/>
                <a:gridCol w="4208057"/>
              </a:tblGrid>
              <a:tr h="366064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endParaRPr lang="en-US" sz="12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rtl="0"/>
                      <a:endParaRPr lang="he-IL" sz="1200" dirty="0">
                        <a:latin typeface="Arial"/>
                        <a:cs typeface="Arial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</a:tr>
              <a:tr h="682781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983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млн. руб.</a:t>
                      </a:r>
                      <a:endParaRPr lang="he-IL" sz="160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NPV* </a:t>
                      </a:r>
                      <a:endParaRPr lang="ru-RU" sz="16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Чистый приведенный доход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</a:tr>
              <a:tr h="659024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73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месяцев</a:t>
                      </a:r>
                      <a:endParaRPr lang="he-IL" sz="160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0" marB="45710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rtl="0"/>
                      <a:endParaRPr lang="ru-RU" sz="1800" b="0" dirty="0" smtClean="0">
                        <a:latin typeface="Arial"/>
                        <a:cs typeface="Arial"/>
                      </a:endParaRPr>
                    </a:p>
                    <a:p>
                      <a:pPr algn="l" rtl="0"/>
                      <a:r>
                        <a:rPr lang="ru-RU" sz="1600" b="0" dirty="0" smtClean="0">
                          <a:latin typeface="Arial"/>
                          <a:cs typeface="Arial"/>
                        </a:rPr>
                        <a:t>Период окупаемости</a:t>
                      </a:r>
                    </a:p>
                    <a:p>
                      <a:pPr algn="l" rtl="0"/>
                      <a:endParaRPr lang="he-IL" sz="1600" b="0" dirty="0">
                        <a:latin typeface="Arial"/>
                        <a:cs typeface="Arial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</a:tr>
              <a:tr h="732155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17,31%</a:t>
                      </a:r>
                      <a:endParaRPr lang="he-IL" sz="160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0" marB="45710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rtl="0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IRR* </a:t>
                      </a:r>
                    </a:p>
                    <a:p>
                      <a:pPr algn="l" rtl="0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Внутренняя норма доходности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  <a:endParaRPr lang="he-IL" sz="1800" b="0" dirty="0">
                        <a:latin typeface="Arial"/>
                        <a:cs typeface="Arial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8" y="0"/>
            <a:ext cx="4545632" cy="688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90872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5"/>
          <p:cNvSpPr/>
          <p:nvPr/>
        </p:nvSpPr>
        <p:spPr>
          <a:xfrm>
            <a:off x="539553" y="1196752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Генеральный подрядчик: ООО «</a:t>
            </a:r>
            <a:r>
              <a:rPr lang="ru-RU" sz="2000" b="1" dirty="0" err="1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СамСтрой</a:t>
            </a: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»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 smtClean="0"/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Хабаровская компания «</a:t>
            </a:r>
            <a:r>
              <a:rPr lang="ru-RU" b="1" dirty="0" err="1">
                <a:solidFill>
                  <a:srgbClr val="17375E"/>
                </a:solidFill>
                <a:latin typeface="Arial"/>
                <a:ea typeface="+mn-ea"/>
                <a:cs typeface="Arial"/>
              </a:rPr>
              <a:t>СамСтрой</a:t>
            </a:r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» известна </a:t>
            </a:r>
            <a:r>
              <a:rPr lang="ru-RU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как одна </a:t>
            </a:r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из успешных и устойчивых компаний среди </a:t>
            </a:r>
            <a:r>
              <a:rPr lang="ru-RU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дальневосточных </a:t>
            </a:r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предприятий строительного комплекса</a:t>
            </a:r>
            <a:endParaRPr lang="en-US" b="1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553" y="4069167"/>
            <a:ext cx="3888432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Руководитель - Фридман Владимир Евсеевич</a:t>
            </a:r>
            <a:endParaRPr lang="en-US" b="1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4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56311" y="1037435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7322" y="1783735"/>
            <a:ext cx="881096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Группа многоквартирных жилых домов по ул. Малиновского в Южном округе г. Хабаровск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7609" y="-1539552"/>
            <a:ext cx="909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Группа многоквартирных жилых домов по ул. Малиновского в Южном округе г. Хабаровск</a:t>
            </a:r>
            <a:endParaRPr lang="ru-RU" dirty="0"/>
          </a:p>
        </p:txBody>
      </p:sp>
      <p:pic>
        <p:nvPicPr>
          <p:cNvPr id="12" name="Picture 5" descr="C:\Users\Анна\Desktop\Презентации\big17930dsc04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1" y="2638622"/>
            <a:ext cx="3126897" cy="2076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Анна\Desktop\Презентации\Фридман стройка и не только\IMG_0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69" y="4509119"/>
            <a:ext cx="2779785" cy="207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нна\Desktop\Презентации\Фридман стройка и не только\IMG_0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54915"/>
            <a:ext cx="2779785" cy="2076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нна\Desktop\Презентации\Фридман стройка и не только\IMG_06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60" y="4509120"/>
            <a:ext cx="2779784" cy="207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4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91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6311" y="1124744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492896"/>
            <a:ext cx="2956713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Группа жилых домов переменной этажности  со встроенными административными помещениями по пер. </a:t>
            </a:r>
            <a:r>
              <a:rPr lang="ru-RU" sz="2000" b="1" dirty="0" err="1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Чернореченскому</a:t>
            </a:r>
            <a:r>
              <a:rPr lang="ru-RU" sz="20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в  Железнодорожном округе  г. Хабаровска» жилые дома переменной этажности – 21-25 этажей.</a:t>
            </a:r>
          </a:p>
        </p:txBody>
      </p:sp>
      <p:pic>
        <p:nvPicPr>
          <p:cNvPr id="1030" name="Picture 6" descr="Фото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48" y="2036689"/>
            <a:ext cx="2599545" cy="346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июнь 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85" y="2481312"/>
            <a:ext cx="2665823" cy="401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Users\Анна\Desktop\Презентации\Фридман стройка и не только\IMG_0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8" y="2638622"/>
            <a:ext cx="2779785" cy="207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27584" y="1049701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1589" y="1808727"/>
            <a:ext cx="881096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Группа многоквартирных жилых домов по ул. Малиновского в Южном округе г. Хабаровск</a:t>
            </a:r>
          </a:p>
        </p:txBody>
      </p:sp>
      <p:pic>
        <p:nvPicPr>
          <p:cNvPr id="1027" name="Picture 3" descr="C:\Users\Анна\Desktop\Презентации\c56726ecc1a04d2bbaa3642752204e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75" y="4501489"/>
            <a:ext cx="3147927" cy="209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на\Desktop\Презентации\stroitelstvo-domov-dlya-podtoplencev-v-habarovske-vneshne-esche-daleko-do-zaversheniya_1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54915"/>
            <a:ext cx="2772453" cy="207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Анна\Desktop\Презентации\Фридман стройка и не только\SAM_2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60" y="4501490"/>
            <a:ext cx="2793665" cy="209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3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16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738">
            <a:off x="2078390" y="2139642"/>
            <a:ext cx="5349541" cy="3586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833" y="1196752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Выращенная рыба обходит выловленную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35786">
            <a:off x="884066" y="1834565"/>
            <a:ext cx="828783" cy="1110740"/>
          </a:xfrm>
          <a:prstGeom prst="rect">
            <a:avLst/>
          </a:prstGeom>
        </p:spPr>
      </p:pic>
      <p:pic>
        <p:nvPicPr>
          <p:cNvPr id="12" name="Picture 11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89487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90" y="4506440"/>
            <a:ext cx="3127377" cy="209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11" y="4501490"/>
            <a:ext cx="2793664" cy="209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27584" y="1096863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0010" y="1815960"/>
            <a:ext cx="881096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Группа многоквартирных жилых домов по ул. Малиновского в Южном округе г. Хабаровск</a:t>
            </a:r>
          </a:p>
        </p:txBody>
      </p:sp>
      <p:pic>
        <p:nvPicPr>
          <p:cNvPr id="10" name="Picture 2" descr="C:\Users\Анна\Desktop\Презентации\1134166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8623"/>
            <a:ext cx="2788579" cy="209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нна\Desktop\Презентации\0.21316300_1409535476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638623"/>
            <a:ext cx="3139566" cy="209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2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MG_04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7" y="4684772"/>
            <a:ext cx="2592287" cy="1957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G_04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15" y="3425148"/>
            <a:ext cx="2583287" cy="193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_04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98273"/>
            <a:ext cx="258328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1219692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5529" y="1950288"/>
            <a:ext cx="8810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Реконструкция площади им. Ленина</a:t>
            </a:r>
          </a:p>
          <a:p>
            <a:pPr algn="ctr"/>
            <a:r>
              <a:rPr lang="ru-RU" sz="3600" b="1" dirty="0" smtClean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г. Николаевск-на-Амуре </a:t>
            </a:r>
            <a:endParaRPr lang="ru-RU" sz="3600" b="1" dirty="0">
              <a:ln w="3175" cmpd="dbl">
                <a:solidFill>
                  <a:srgbClr val="C00000"/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IMG_04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4" y="3425148"/>
            <a:ext cx="2551784" cy="191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1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5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IMG_04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54" y="4795564"/>
            <a:ext cx="2499875" cy="187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G_04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72" y="3424071"/>
            <a:ext cx="2499875" cy="189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G_04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06" y="4835526"/>
            <a:ext cx="2442152" cy="183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1211295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5529" y="1950288"/>
            <a:ext cx="8810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Реконструкция дома культуры</a:t>
            </a:r>
          </a:p>
          <a:p>
            <a:pPr algn="ctr"/>
            <a:r>
              <a:rPr lang="ru-RU" sz="36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г. Николаевск-на-Амуре </a:t>
            </a:r>
          </a:p>
        </p:txBody>
      </p:sp>
      <p:pic>
        <p:nvPicPr>
          <p:cNvPr id="2052" name="Picture 4" descr="IMG_04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18763"/>
            <a:ext cx="2499876" cy="1882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92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222655"/>
            <a:ext cx="732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Производственная база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1" y="4725144"/>
            <a:ext cx="2646283" cy="1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12" y="4725144"/>
            <a:ext cx="2646283" cy="1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43" y="4704606"/>
            <a:ext cx="2646283" cy="1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13" y="2765870"/>
            <a:ext cx="2648025" cy="1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93772" y="1984938"/>
            <a:ext cx="7038668" cy="607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материалы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5736" y="2614388"/>
            <a:ext cx="553497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Завод по производству 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стеновых блоков,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тротуарной плитки,  облицовочного кирпича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5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14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906" y="-1252000"/>
            <a:ext cx="7075094" cy="91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3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757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4" r="6149" b="97"/>
          <a:stretch/>
        </p:blipFill>
        <p:spPr>
          <a:xfrm>
            <a:off x="0" y="0"/>
            <a:ext cx="9144000" cy="7038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032" y="1839509"/>
            <a:ext cx="8712968" cy="361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200" b="1" i="1" dirty="0">
                <a:solidFill>
                  <a:schemeClr val="bg1"/>
                </a:solidFill>
              </a:rPr>
              <a:t>Благодарю за внимание</a:t>
            </a:r>
            <a:r>
              <a:rPr lang="ru-RU" sz="3200" b="1" i="1" dirty="0" smtClean="0">
                <a:solidFill>
                  <a:schemeClr val="bg1"/>
                </a:solidFill>
              </a:rPr>
              <a:t>!</a:t>
            </a:r>
            <a:endParaRPr lang="ru-RU" sz="3200" dirty="0">
              <a:solidFill>
                <a:schemeClr val="bg1"/>
              </a:solidFill>
            </a:endParaRPr>
          </a:p>
          <a:p>
            <a:pPr algn="l" rtl="0"/>
            <a:endParaRPr lang="ru-RU" sz="1600" dirty="0">
              <a:solidFill>
                <a:schemeClr val="bg1"/>
              </a:solidFill>
            </a:endParaRPr>
          </a:p>
          <a:p>
            <a:pPr algn="l" rtl="0"/>
            <a:r>
              <a:rPr lang="ru-RU" b="1" dirty="0" smtClean="0">
                <a:solidFill>
                  <a:schemeClr val="bg1"/>
                </a:solidFill>
              </a:rPr>
              <a:t>Контакты: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 rtl="0"/>
            <a:r>
              <a:rPr lang="ru-RU" b="1" dirty="0" smtClean="0">
                <a:solidFill>
                  <a:schemeClr val="bg1"/>
                </a:solidFill>
              </a:rPr>
              <a:t>ООО «Фридман Фиш»</a:t>
            </a:r>
            <a:endParaRPr lang="ru-RU" dirty="0">
              <a:solidFill>
                <a:schemeClr val="bg1"/>
              </a:solidFill>
            </a:endParaRPr>
          </a:p>
          <a:p>
            <a:pPr lvl="0" algn="l" rtl="0"/>
            <a:r>
              <a:rPr lang="ru-RU" dirty="0">
                <a:solidFill>
                  <a:schemeClr val="bg1"/>
                </a:solidFill>
              </a:rPr>
              <a:t>Фридман Леонид </a:t>
            </a:r>
            <a:r>
              <a:rPr lang="ru-RU" dirty="0" smtClean="0">
                <a:solidFill>
                  <a:schemeClr val="bg1"/>
                </a:solidFill>
              </a:rPr>
              <a:t>Евсеевич - Генеральный директор </a:t>
            </a:r>
          </a:p>
          <a:p>
            <a:pPr lvl="0" algn="l" rtl="0"/>
            <a:r>
              <a:rPr lang="ru-RU" dirty="0" smtClean="0">
                <a:solidFill>
                  <a:schemeClr val="bg1"/>
                </a:solidFill>
              </a:rPr>
              <a:t>Тел. 8-924-213-30-00 Е-</a:t>
            </a:r>
            <a:r>
              <a:rPr lang="en-US" dirty="0" smtClean="0">
                <a:solidFill>
                  <a:schemeClr val="bg1"/>
                </a:solidFill>
              </a:rPr>
              <a:t>mail:</a:t>
            </a:r>
            <a:r>
              <a:rPr lang="ru-RU" dirty="0" smtClean="0">
                <a:solidFill>
                  <a:schemeClr val="bg1"/>
                </a:solidFill>
              </a:rPr>
              <a:t>fridman-1955@mail.ru </a:t>
            </a:r>
            <a:r>
              <a:rPr b="1" dirty="0" smtClean="0">
                <a:solidFill>
                  <a:schemeClr val="bg1"/>
                </a:solidFill>
              </a:rPr>
              <a:t>   </a:t>
            </a:r>
          </a:p>
          <a:p>
            <a:pPr lvl="0" algn="l" rtl="0"/>
            <a:endParaRPr lang="en-US" b="1" dirty="0">
              <a:solidFill>
                <a:schemeClr val="bg1"/>
              </a:solidFill>
            </a:endParaRPr>
          </a:p>
          <a:p>
            <a:pPr lvl="0" algn="l" rtl="0"/>
            <a:r>
              <a:rPr lang="ru-RU" dirty="0" smtClean="0">
                <a:solidFill>
                  <a:schemeClr val="bg1"/>
                </a:solidFill>
              </a:rPr>
              <a:t>Разработчик Бизнес-Плана –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ООО «СЭЙЛ» </a:t>
            </a:r>
          </a:p>
          <a:p>
            <a:pPr lvl="0" algn="l" rtl="0"/>
            <a:r>
              <a:rPr lang="ru-RU" dirty="0" smtClean="0">
                <a:solidFill>
                  <a:schemeClr val="bg1"/>
                </a:solidFill>
              </a:rPr>
              <a:t>Генеральный директор Хмельков Максим Валентинович </a:t>
            </a:r>
          </a:p>
          <a:p>
            <a:pPr lvl="0" algn="l" rtl="0"/>
            <a:r>
              <a:rPr lang="ru-RU" dirty="0" smtClean="0">
                <a:solidFill>
                  <a:schemeClr val="bg1"/>
                </a:solidFill>
              </a:rPr>
              <a:t>Тел. 8-914-177-59-88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mail: sale@vbcenter.ru</a:t>
            </a:r>
            <a:endParaRPr dirty="0" smtClean="0">
              <a:solidFill>
                <a:schemeClr val="bg1"/>
              </a:solidFill>
            </a:endParaRPr>
          </a:p>
          <a:p>
            <a:pPr lvl="0" algn="l" rtl="0"/>
            <a:endParaRPr dirty="0" smtClean="0">
              <a:solidFill>
                <a:schemeClr val="bg1"/>
              </a:solidFill>
            </a:endParaRPr>
          </a:p>
          <a:p>
            <a:pPr lvl="0" algn="l" rtl="0"/>
            <a:endParaRPr dirty="0" smtClean="0">
              <a:solidFill>
                <a:schemeClr val="bg1"/>
              </a:solidFill>
            </a:endParaRPr>
          </a:p>
          <a:p>
            <a:pPr lvl="0" algn="l" rtl="0"/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Option for Meeting this Growing Demand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9" y="1628800"/>
            <a:ext cx="9059441" cy="3810330"/>
          </a:xfrm>
          <a:prstGeom prst="rect">
            <a:avLst/>
          </a:prstGeom>
        </p:spPr>
      </p:pic>
      <p:pic>
        <p:nvPicPr>
          <p:cNvPr id="8" name="Picture 2" descr="black farm and agriculture icons set - stock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8" t="9924" r="2296" b="73050"/>
          <a:stretch/>
        </p:blipFill>
        <p:spPr bwMode="auto">
          <a:xfrm>
            <a:off x="937879" y="5252039"/>
            <a:ext cx="838201" cy="5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lack farm and agriculture icons set - stock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36315" r="2296" b="41339"/>
          <a:stretch/>
        </p:blipFill>
        <p:spPr bwMode="auto">
          <a:xfrm>
            <a:off x="5473594" y="5241154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ack farm and agriculture icons set - stock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7" t="69834" r="2296" b="12290"/>
          <a:stretch/>
        </p:blipFill>
        <p:spPr bwMode="auto">
          <a:xfrm>
            <a:off x="3082365" y="5299211"/>
            <a:ext cx="838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iconpot.com/icon/preview/fish-icon-v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90" y="5375411"/>
            <a:ext cx="866775" cy="4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ular Callout 16"/>
          <p:cNvSpPr/>
          <p:nvPr/>
        </p:nvSpPr>
        <p:spPr>
          <a:xfrm>
            <a:off x="5088239" y="2597210"/>
            <a:ext cx="2294709" cy="768456"/>
          </a:xfrm>
          <a:prstGeom prst="wedgeRectCallout">
            <a:avLst>
              <a:gd name="adj1" fmla="val -192817"/>
              <a:gd name="adj2" fmla="val -91227"/>
            </a:avLst>
          </a:prstGeom>
          <a:solidFill>
            <a:srgbClr val="558E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kern="0" dirty="0" smtClean="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5103512" y="2279905"/>
            <a:ext cx="2294709" cy="1086772"/>
          </a:xfrm>
          <a:prstGeom prst="wedgeRectCallout">
            <a:avLst>
              <a:gd name="adj1" fmla="val 60820"/>
              <a:gd name="adj2" fmla="val 188698"/>
            </a:avLst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kern="0" dirty="0" smtClean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Выращивание </a:t>
            </a:r>
            <a:r>
              <a:rPr lang="ru-RU" sz="1400" kern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рыбы </a:t>
            </a:r>
            <a:r>
              <a:rPr lang="ru-RU" sz="1400" kern="0" dirty="0" smtClean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более  чем в 6 раз эффективнее, чем  выращивание говядины</a:t>
            </a:r>
            <a:endParaRPr lang="en-US" sz="1400" kern="0" dirty="0" smtClean="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833" y="1157263"/>
            <a:ext cx="8001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Сравнение эффективности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использования кормов – кормовой коэффициент (КК)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кг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кормов, необходимых для производства одного килограмма массы тела</a:t>
            </a:r>
            <a:endParaRPr lang="en-US" sz="1400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82982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10" name="Picture 10" descr="p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501008"/>
            <a:ext cx="2879725" cy="23034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48686" y="844712"/>
            <a:ext cx="64350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altLang="zh-CN" sz="2400" b="1" dirty="0">
                <a:solidFill>
                  <a:schemeClr val="bg1"/>
                </a:solidFill>
              </a:rPr>
              <a:t>Технологии </a:t>
            </a:r>
            <a:r>
              <a:rPr lang="ru-RU" altLang="zh-CN" sz="2400" b="1" dirty="0" smtClean="0">
                <a:solidFill>
                  <a:schemeClr val="bg1"/>
                </a:solidFill>
              </a:rPr>
              <a:t>аквакультуры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96876" y="2001332"/>
            <a:ext cx="8603456" cy="118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 rtl="0"/>
            <a:r>
              <a:rPr lang="en-US" altLang="zh-CN" sz="24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</a:rPr>
              <a:t> </a:t>
            </a:r>
            <a:r>
              <a:rPr lang="ru-RU" altLang="zh-CN" sz="16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Прудовое рыбоводство    </a:t>
            </a:r>
            <a:endParaRPr lang="en-US" altLang="zh-CN" sz="20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  <a:p>
            <a:pPr algn="ctr" rtl="0"/>
            <a:r>
              <a:rPr lang="en-US" altLang="zh-CN" sz="2000" b="1" dirty="0">
                <a:latin typeface="+mj-lt"/>
                <a:ea typeface="宋体" charset="-122"/>
              </a:rPr>
              <a:t> </a:t>
            </a:r>
            <a:r>
              <a:rPr lang="en-US" altLang="zh-CN" sz="2000" b="1" dirty="0" smtClean="0">
                <a:latin typeface="+mj-lt"/>
                <a:ea typeface="宋体" charset="-122"/>
              </a:rPr>
              <a:t>  </a:t>
            </a:r>
            <a:r>
              <a:rPr lang="ru-RU" altLang="zh-CN" sz="16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Садковое рыбоводство    </a:t>
            </a:r>
            <a:endParaRPr lang="en-US" altLang="zh-CN" sz="16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  <a:p>
            <a:pPr rtl="0"/>
            <a:r>
              <a:rPr lang="en-US" altLang="zh-CN" sz="16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                                                                       </a:t>
            </a:r>
            <a:r>
              <a:rPr lang="en-US" altLang="zh-CN" sz="16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         </a:t>
            </a:r>
            <a:r>
              <a:rPr lang="ru-RU" altLang="zh-CN" sz="16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Установки Замкнутого Водоснабжения (УЗВ)</a:t>
            </a:r>
            <a:endParaRPr lang="en-US" altLang="zh-CN" sz="16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01007"/>
            <a:ext cx="2808288" cy="23034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MinAqua photos outsid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70" y="3515070"/>
            <a:ext cx="2663825" cy="22987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QM 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10833" y="1196752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Технологии аквакультуры</a:t>
            </a:r>
            <a:endParaRPr lang="en-US" sz="2000" b="1" dirty="0" smtClean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789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833" y="1196752"/>
            <a:ext cx="8001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Географические предпосылки</a:t>
            </a: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емга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активно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выращивается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садковых рыбных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хозяйствах.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России данный вид деятельности осложнен климатическими условиями.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Для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атлантического лосося привычнее теплые воды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Гольфстрима,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чем более прохладные акватории российских северных вод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-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районе Кольского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полуострова. Поэтому,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РФ семга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растет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медленнее и вес набирает меньший,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чем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норвежская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рыба, а ее количества незначительны.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настоящее время атлантический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лосось в России 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основном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импортный. В числе основных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поставщиков -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Фарерские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острова и Чили.</a:t>
            </a:r>
            <a:endParaRPr lang="en-US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7504" y="6267355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01685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" y="1988840"/>
            <a:ext cx="7816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На Дальнем востоке России</a:t>
            </a: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8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н</a:t>
            </a:r>
            <a:r>
              <a:rPr lang="ru-RU" sz="2800" b="1" dirty="0" smtClean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евозможно</a:t>
            </a:r>
            <a:r>
              <a:rPr lang="ru-RU" sz="24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 </a:t>
            </a: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выращивать атлантический лосось в открытых водоемах </a:t>
            </a: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24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Нигде в мире не выращивают в прудах.</a:t>
            </a: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20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504" y="6302484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2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1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1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1393</Words>
  <Application>Microsoft Office PowerPoint</Application>
  <PresentationFormat>Экран (4:3)</PresentationFormat>
  <Paragraphs>437</Paragraphs>
  <Slides>56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Office Theme</vt:lpstr>
      <vt:lpstr>2_Office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Leonid</dc:creator>
  <cp:lastModifiedBy>vbcenter</cp:lastModifiedBy>
  <cp:revision>160</cp:revision>
  <cp:lastPrinted>1601-01-01T00:00:00Z</cp:lastPrinted>
  <dcterms:created xsi:type="dcterms:W3CDTF">1601-01-01T00:00:00Z</dcterms:created>
  <dcterms:modified xsi:type="dcterms:W3CDTF">2017-08-07T05:47:21Z</dcterms:modified>
</cp:coreProperties>
</file>